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9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6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</p:sldMasterIdLst>
  <p:notesMasterIdLst>
    <p:notesMasterId r:id="rId74"/>
  </p:notesMasterIdLst>
  <p:handoutMasterIdLst>
    <p:handoutMasterId r:id="rId75"/>
  </p:handoutMasterIdLst>
  <p:sldIdLst>
    <p:sldId id="262" r:id="rId2"/>
    <p:sldId id="278" r:id="rId3"/>
    <p:sldId id="381" r:id="rId4"/>
    <p:sldId id="280" r:id="rId5"/>
    <p:sldId id="382" r:id="rId6"/>
    <p:sldId id="281" r:id="rId7"/>
    <p:sldId id="392" r:id="rId8"/>
    <p:sldId id="391" r:id="rId9"/>
    <p:sldId id="379" r:id="rId10"/>
    <p:sldId id="312" r:id="rId11"/>
    <p:sldId id="323" r:id="rId12"/>
    <p:sldId id="350" r:id="rId13"/>
    <p:sldId id="324" r:id="rId14"/>
    <p:sldId id="326" r:id="rId15"/>
    <p:sldId id="380" r:id="rId16"/>
    <p:sldId id="325" r:id="rId17"/>
    <p:sldId id="352" r:id="rId18"/>
    <p:sldId id="348" r:id="rId19"/>
    <p:sldId id="355" r:id="rId20"/>
    <p:sldId id="354" r:id="rId21"/>
    <p:sldId id="375" r:id="rId22"/>
    <p:sldId id="376" r:id="rId23"/>
    <p:sldId id="378" r:id="rId24"/>
    <p:sldId id="356" r:id="rId25"/>
    <p:sldId id="315" r:id="rId26"/>
    <p:sldId id="316" r:id="rId27"/>
    <p:sldId id="335" r:id="rId28"/>
    <p:sldId id="390" r:id="rId29"/>
    <p:sldId id="338" r:id="rId30"/>
    <p:sldId id="357" r:id="rId31"/>
    <p:sldId id="328" r:id="rId32"/>
    <p:sldId id="330" r:id="rId33"/>
    <p:sldId id="329" r:id="rId34"/>
    <p:sldId id="333" r:id="rId35"/>
    <p:sldId id="332" r:id="rId36"/>
    <p:sldId id="342" r:id="rId37"/>
    <p:sldId id="377" r:id="rId38"/>
    <p:sldId id="383" r:id="rId39"/>
    <p:sldId id="290" r:id="rId40"/>
    <p:sldId id="358" r:id="rId41"/>
    <p:sldId id="343" r:id="rId42"/>
    <p:sldId id="292" r:id="rId43"/>
    <p:sldId id="385" r:id="rId44"/>
    <p:sldId id="359" r:id="rId45"/>
    <p:sldId id="384" r:id="rId46"/>
    <p:sldId id="386" r:id="rId47"/>
    <p:sldId id="302" r:id="rId48"/>
    <p:sldId id="295" r:id="rId49"/>
    <p:sldId id="370" r:id="rId50"/>
    <p:sldId id="337" r:id="rId51"/>
    <p:sldId id="339" r:id="rId52"/>
    <p:sldId id="304" r:id="rId53"/>
    <p:sldId id="369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71" r:id="rId62"/>
    <p:sldId id="373" r:id="rId63"/>
    <p:sldId id="374" r:id="rId64"/>
    <p:sldId id="372" r:id="rId65"/>
    <p:sldId id="361" r:id="rId66"/>
    <p:sldId id="334" r:id="rId67"/>
    <p:sldId id="306" r:id="rId68"/>
    <p:sldId id="308" r:id="rId69"/>
    <p:sldId id="387" r:id="rId70"/>
    <p:sldId id="318" r:id="rId71"/>
    <p:sldId id="388" r:id="rId72"/>
    <p:sldId id="389" r:id="rId7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C090C-4FE4-4D6D-A2B1-4B1CA5CE9005}" v="6" dt="2017-05-14T08:26:2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/>
    <p:restoredTop sz="73577"/>
  </p:normalViewPr>
  <p:slideViewPr>
    <p:cSldViewPr snapToGrid="0">
      <p:cViewPr>
        <p:scale>
          <a:sx n="85" d="100"/>
          <a:sy n="85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distance!$A$13:$A$20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CNN</c:v>
                </c:pt>
                <c:pt idx="3">
                  <c:v>NB</c:v>
                </c:pt>
                <c:pt idx="4">
                  <c:v>K8</c:v>
                </c:pt>
                <c:pt idx="5">
                  <c:v>K14</c:v>
                </c:pt>
                <c:pt idx="6">
                  <c:v>LDA 8</c:v>
                </c:pt>
                <c:pt idx="7">
                  <c:v>LDA14</c:v>
                </c:pt>
              </c:strCache>
            </c:strRef>
          </c:cat>
          <c:val>
            <c:numRef>
              <c:f>distance!$B$13:$B$20</c:f>
              <c:numCache>
                <c:formatCode>General</c:formatCode>
                <c:ptCount val="8"/>
                <c:pt idx="0">
                  <c:v>3.176499999999999</c:v>
                </c:pt>
                <c:pt idx="1">
                  <c:v>3.0057</c:v>
                </c:pt>
                <c:pt idx="2">
                  <c:v>2.5991</c:v>
                </c:pt>
                <c:pt idx="3">
                  <c:v>2.9883</c:v>
                </c:pt>
                <c:pt idx="4">
                  <c:v>2.6254</c:v>
                </c:pt>
                <c:pt idx="5">
                  <c:v>2.5525</c:v>
                </c:pt>
                <c:pt idx="6">
                  <c:v>1.2366</c:v>
                </c:pt>
                <c:pt idx="7">
                  <c:v>1.5495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2B-4515-834A-B4F99F4C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631856"/>
        <c:axId val="-2116228864"/>
      </c:barChart>
      <c:catAx>
        <c:axId val="-211563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228864"/>
        <c:crosses val="autoZero"/>
        <c:auto val="1"/>
        <c:lblAlgn val="ctr"/>
        <c:lblOffset val="100"/>
        <c:noMultiLvlLbl val="0"/>
      </c:catAx>
      <c:valAx>
        <c:axId val="-211622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/>
                  <a:t>AEmoD</a:t>
                </a:r>
                <a:endParaRPr lang="zh-TW" altLang="en-US" sz="12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63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KL!$O$9:$R$9</c:f>
              <c:numCache>
                <c:formatCode>General</c:formatCode>
                <c:ptCount val="4"/>
                <c:pt idx="0">
                  <c:v>0.4167</c:v>
                </c:pt>
                <c:pt idx="1">
                  <c:v>0.5586</c:v>
                </c:pt>
                <c:pt idx="2">
                  <c:v>0.4185</c:v>
                </c:pt>
                <c:pt idx="3">
                  <c:v>0.5104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EE-4E23-9844-65C4DBB196B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KL!$U$9:$X$9</c:f>
              <c:numCache>
                <c:formatCode>General</c:formatCode>
                <c:ptCount val="4"/>
                <c:pt idx="0">
                  <c:v>1.0784</c:v>
                </c:pt>
                <c:pt idx="1">
                  <c:v>1.0814</c:v>
                </c:pt>
                <c:pt idx="2">
                  <c:v>0.9351</c:v>
                </c:pt>
                <c:pt idx="3">
                  <c:v>1.0104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EE-4E23-9844-65C4DBB19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432960"/>
        <c:axId val="-2118660864"/>
      </c:barChart>
      <c:catAx>
        <c:axId val="-20904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660864"/>
        <c:crosses val="autoZero"/>
        <c:auto val="1"/>
        <c:lblAlgn val="ctr"/>
        <c:lblOffset val="100"/>
        <c:noMultiLvlLbl val="0"/>
      </c:catAx>
      <c:valAx>
        <c:axId val="-211866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/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4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KL!$O$10:$R$10</c:f>
              <c:numCache>
                <c:formatCode>General</c:formatCode>
                <c:ptCount val="4"/>
                <c:pt idx="0">
                  <c:v>0.4346</c:v>
                </c:pt>
                <c:pt idx="1">
                  <c:v>0.506</c:v>
                </c:pt>
                <c:pt idx="2">
                  <c:v>0.4051</c:v>
                </c:pt>
                <c:pt idx="3">
                  <c:v>0.4549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C4-4963-BBD4-6A60621F38CD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KL!$U$10:$X$10</c:f>
              <c:numCache>
                <c:formatCode>General</c:formatCode>
                <c:ptCount val="4"/>
                <c:pt idx="0">
                  <c:v>0.9571</c:v>
                </c:pt>
                <c:pt idx="1">
                  <c:v>1.2962</c:v>
                </c:pt>
                <c:pt idx="2">
                  <c:v>1.1097</c:v>
                </c:pt>
                <c:pt idx="3">
                  <c:v>1.2255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C4-4963-BBD4-6A60621F3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000944"/>
        <c:axId val="-2114529856"/>
      </c:barChart>
      <c:catAx>
        <c:axId val="-211500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529856"/>
        <c:crosses val="autoZero"/>
        <c:auto val="1"/>
        <c:lblAlgn val="ctr"/>
        <c:lblOffset val="100"/>
        <c:noMultiLvlLbl val="0"/>
      </c:catAx>
      <c:valAx>
        <c:axId val="-21145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0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475858674667"/>
          <c:y val="0.0652173741296779"/>
          <c:w val="0.888024880015292"/>
          <c:h val="0.6685867146165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'Classifier Performance'!$B$13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Performance'!$B$14:$B$22</c:f>
              <c:numCache>
                <c:formatCode>General</c:formatCode>
                <c:ptCount val="9"/>
                <c:pt idx="0">
                  <c:v>0.19</c:v>
                </c:pt>
                <c:pt idx="1">
                  <c:v>0.12</c:v>
                </c:pt>
                <c:pt idx="2">
                  <c:v>0.36</c:v>
                </c:pt>
                <c:pt idx="3">
                  <c:v>0.0</c:v>
                </c:pt>
                <c:pt idx="4">
                  <c:v>0.37</c:v>
                </c:pt>
                <c:pt idx="5">
                  <c:v>0.0</c:v>
                </c:pt>
                <c:pt idx="6">
                  <c:v>0.42</c:v>
                </c:pt>
                <c:pt idx="7">
                  <c:v>0.27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D-4352-8D7C-D36E0CCFD2FA}"/>
            </c:ext>
          </c:extLst>
        </c:ser>
        <c:ser>
          <c:idx val="1"/>
          <c:order val="1"/>
          <c:tx>
            <c:strRef>
              <c:f>'Classifier Performance'!$C$13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Performance'!$C$14:$C$22</c:f>
              <c:numCache>
                <c:formatCode>General</c:formatCode>
                <c:ptCount val="9"/>
                <c:pt idx="0">
                  <c:v>0.17</c:v>
                </c:pt>
                <c:pt idx="1">
                  <c:v>0.1</c:v>
                </c:pt>
                <c:pt idx="2">
                  <c:v>0.54</c:v>
                </c:pt>
                <c:pt idx="3">
                  <c:v>0.0</c:v>
                </c:pt>
                <c:pt idx="4">
                  <c:v>0.39</c:v>
                </c:pt>
                <c:pt idx="5">
                  <c:v>0.0</c:v>
                </c:pt>
                <c:pt idx="6">
                  <c:v>0.26</c:v>
                </c:pt>
                <c:pt idx="7">
                  <c:v>0.32</c:v>
                </c:pt>
                <c:pt idx="8">
                  <c:v>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D-4352-8D7C-D36E0CCFD2FA}"/>
            </c:ext>
          </c:extLst>
        </c:ser>
        <c:ser>
          <c:idx val="2"/>
          <c:order val="2"/>
          <c:tx>
            <c:strRef>
              <c:f>'Classifier Performance'!$D$13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Performance'!$D$14:$D$22</c:f>
              <c:numCache>
                <c:formatCode>General</c:formatCode>
                <c:ptCount val="9"/>
                <c:pt idx="0">
                  <c:v>0.18</c:v>
                </c:pt>
                <c:pt idx="1">
                  <c:v>0.11</c:v>
                </c:pt>
                <c:pt idx="2">
                  <c:v>0.43</c:v>
                </c:pt>
                <c:pt idx="3">
                  <c:v>0.0</c:v>
                </c:pt>
                <c:pt idx="4">
                  <c:v>0.38</c:v>
                </c:pt>
                <c:pt idx="5">
                  <c:v>0.0</c:v>
                </c:pt>
                <c:pt idx="6">
                  <c:v>0.32</c:v>
                </c:pt>
                <c:pt idx="7">
                  <c:v>0.29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53D-4352-8D7C-D36E0CCF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488832"/>
        <c:axId val="-2092025040"/>
      </c:barChart>
      <c:catAx>
        <c:axId val="-211648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2025040"/>
        <c:crosses val="autoZero"/>
        <c:auto val="1"/>
        <c:lblAlgn val="ctr"/>
        <c:lblOffset val="100"/>
        <c:noMultiLvlLbl val="0"/>
      </c:catAx>
      <c:valAx>
        <c:axId val="-209202504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48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57353410735054"/>
          <c:y val="0.0622511884098732"/>
          <c:w val="0.335155170044902"/>
          <c:h val="0.0949396689912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69-4DA5-8908-BC2A45B560FC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69-4DA5-8908-BC2A45B56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888176"/>
        <c:axId val="-2116893264"/>
      </c:barChart>
      <c:catAx>
        <c:axId val="-211688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93264"/>
        <c:crosses val="autoZero"/>
        <c:auto val="1"/>
        <c:lblAlgn val="ctr"/>
        <c:lblOffset val="100"/>
        <c:noMultiLvlLbl val="0"/>
      </c:catAx>
      <c:valAx>
        <c:axId val="-211689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8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7622879472764"/>
          <c:y val="0.0601851851851852"/>
          <c:w val="0.868571034870542"/>
          <c:h val="0.830372557596967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Performance'!$B$7:$D$7</c:f>
              <c:numCache>
                <c:formatCode>General</c:formatCode>
                <c:ptCount val="3"/>
                <c:pt idx="0">
                  <c:v>0.16</c:v>
                </c:pt>
                <c:pt idx="1">
                  <c:v>0.44</c:v>
                </c:pt>
                <c:pt idx="2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81-46BB-BF1C-DD700063A8FF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Performance'!$B$44:$D$44</c:f>
              <c:numCache>
                <c:formatCode>General</c:formatCode>
                <c:ptCount val="3"/>
                <c:pt idx="0">
                  <c:v>0.71</c:v>
                </c:pt>
                <c:pt idx="1">
                  <c:v>0.31</c:v>
                </c:pt>
                <c:pt idx="2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881-46BB-BF1C-DD700063A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9040"/>
        <c:axId val="-2095489888"/>
      </c:barChart>
      <c:catAx>
        <c:axId val="-211469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89888"/>
        <c:crosses val="autoZero"/>
        <c:auto val="1"/>
        <c:lblAlgn val="ctr"/>
        <c:lblOffset val="100"/>
        <c:noMultiLvlLbl val="0"/>
      </c:catAx>
      <c:valAx>
        <c:axId val="-209548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52230971129"/>
          <c:y val="0.0529268737241178"/>
          <c:w val="0.194806430446194"/>
          <c:h val="0.104480533683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58552055993"/>
          <c:y val="0.0601851851851852"/>
          <c:w val="0.865303368328959"/>
          <c:h val="0.809884076990376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Performance'!$B$10:$D$10</c:f>
              <c:numCache>
                <c:formatCode>General</c:formatCode>
                <c:ptCount val="3"/>
                <c:pt idx="0">
                  <c:v>0.38</c:v>
                </c:pt>
                <c:pt idx="1">
                  <c:v>0.29</c:v>
                </c:pt>
                <c:pt idx="2">
                  <c:v>0.29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5-4502-A2FA-2A06AB36CC5E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Performance'!$B$47:$D$47</c:f>
              <c:numCache>
                <c:formatCode>General</c:formatCode>
                <c:ptCount val="3"/>
                <c:pt idx="0">
                  <c:v>0.47</c:v>
                </c:pt>
                <c:pt idx="1">
                  <c:v>0.35</c:v>
                </c:pt>
                <c:pt idx="2">
                  <c:v>0.32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5-4502-A2FA-2A06AB36C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8368"/>
        <c:axId val="-2115059664"/>
      </c:barChart>
      <c:catAx>
        <c:axId val="-211469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59664"/>
        <c:crosses val="autoZero"/>
        <c:auto val="1"/>
        <c:lblAlgn val="ctr"/>
        <c:lblOffset val="100"/>
        <c:noMultiLvlLbl val="0"/>
      </c:catAx>
      <c:valAx>
        <c:axId val="-211505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593832020997"/>
          <c:y val="0.0416976523767862"/>
          <c:w val="0.22725678040245"/>
          <c:h val="0.115709755030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69486756463"/>
          <c:y val="0.0600566737114733"/>
          <c:w val="0.80042885046674"/>
          <c:h val="0.82414925774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KL!$A$42</c:f>
              <c:strCache>
                <c:ptCount val="1"/>
                <c:pt idx="0">
                  <c:v>EC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KL!$B$42:$C$42</c:f>
              <c:numCache>
                <c:formatCode>General</c:formatCode>
                <c:ptCount val="2"/>
                <c:pt idx="0">
                  <c:v>0.6692</c:v>
                </c:pt>
                <c:pt idx="1">
                  <c:v>1.2204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99-4479-9B0F-5DCCC2A34FF4}"/>
            </c:ext>
          </c:extLst>
        </c:ser>
        <c:ser>
          <c:idx val="1"/>
          <c:order val="1"/>
          <c:tx>
            <c:strRef>
              <c:f>KL!$A$44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KL!$B$44:$C$44</c:f>
              <c:numCache>
                <c:formatCode>General</c:formatCode>
                <c:ptCount val="2"/>
                <c:pt idx="0">
                  <c:v>0.7072</c:v>
                </c:pt>
                <c:pt idx="1">
                  <c:v>1.3229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99-4479-9B0F-5DCCC2A3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479408"/>
        <c:axId val="-2117802832"/>
      </c:barChart>
      <c:catAx>
        <c:axId val="-209547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802832"/>
        <c:crosses val="autoZero"/>
        <c:auto val="1"/>
        <c:lblAlgn val="ctr"/>
        <c:lblOffset val="100"/>
        <c:noMultiLvlLbl val="0"/>
      </c:catAx>
      <c:valAx>
        <c:axId val="-211780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7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154646662123"/>
          <c:y val="0.0668426049536752"/>
          <c:w val="0.227826646002556"/>
          <c:h val="0.115462683743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KL!$B$57</c:f>
              <c:strCache>
                <c:ptCount val="1"/>
                <c:pt idx="0">
                  <c:v>AKL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KL!$B$58:$B$65</c:f>
              <c:numCache>
                <c:formatCode>General</c:formatCode>
                <c:ptCount val="8"/>
                <c:pt idx="0">
                  <c:v>0.6692</c:v>
                </c:pt>
                <c:pt idx="1">
                  <c:v>0.7535</c:v>
                </c:pt>
                <c:pt idx="2">
                  <c:v>0.7072</c:v>
                </c:pt>
                <c:pt idx="3">
                  <c:v>0.7796</c:v>
                </c:pt>
                <c:pt idx="4">
                  <c:v>1.1503</c:v>
                </c:pt>
                <c:pt idx="5">
                  <c:v>0.745</c:v>
                </c:pt>
                <c:pt idx="6">
                  <c:v>0.734</c:v>
                </c:pt>
                <c:pt idx="7">
                  <c:v>1.2803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85-4647-BD4F-5C40C1883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7046608"/>
        <c:axId val="-2097125648"/>
      </c:barChart>
      <c:catAx>
        <c:axId val="-211704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7125648"/>
        <c:crosses val="autoZero"/>
        <c:auto val="1"/>
        <c:lblAlgn val="ctr"/>
        <c:lblOffset val="100"/>
        <c:noMultiLvlLbl val="0"/>
      </c:catAx>
      <c:valAx>
        <c:axId val="-209712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04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KL!$C$57</c:f>
              <c:strCache>
                <c:ptCount val="1"/>
                <c:pt idx="0">
                  <c:v>AED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KL!$C$58:$C$65</c:f>
              <c:numCache>
                <c:formatCode>General</c:formatCode>
                <c:ptCount val="8"/>
                <c:pt idx="0">
                  <c:v>1.2204</c:v>
                </c:pt>
                <c:pt idx="1">
                  <c:v>1.3669</c:v>
                </c:pt>
                <c:pt idx="2">
                  <c:v>1.3229</c:v>
                </c:pt>
                <c:pt idx="3">
                  <c:v>1.3875</c:v>
                </c:pt>
                <c:pt idx="4">
                  <c:v>1.894</c:v>
                </c:pt>
                <c:pt idx="5">
                  <c:v>1.7706</c:v>
                </c:pt>
                <c:pt idx="6">
                  <c:v>1.757</c:v>
                </c:pt>
                <c:pt idx="7">
                  <c:v>1.9282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4-45E9-904E-44F12D48B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4231952"/>
        <c:axId val="-2124228640"/>
      </c:barChart>
      <c:catAx>
        <c:axId val="-212423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28640"/>
        <c:crosses val="autoZero"/>
        <c:auto val="1"/>
        <c:lblAlgn val="ctr"/>
        <c:lblOffset val="100"/>
        <c:noMultiLvlLbl val="0"/>
      </c:catAx>
      <c:valAx>
        <c:axId val="-2124228640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3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KL!$O$3:$R$3</c:f>
              <c:numCache>
                <c:formatCode>General</c:formatCode>
                <c:ptCount val="4"/>
                <c:pt idx="0">
                  <c:v>0.7611</c:v>
                </c:pt>
                <c:pt idx="1">
                  <c:v>0.9485</c:v>
                </c:pt>
                <c:pt idx="2">
                  <c:v>0.9402</c:v>
                </c:pt>
                <c:pt idx="3">
                  <c:v>0.7925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93-4432-84D3-94CE77573B3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KL!$U$3:$X$3</c:f>
              <c:numCache>
                <c:formatCode>General</c:formatCode>
                <c:ptCount val="4"/>
                <c:pt idx="0">
                  <c:v>1.0183</c:v>
                </c:pt>
                <c:pt idx="1">
                  <c:v>1.037</c:v>
                </c:pt>
                <c:pt idx="2">
                  <c:v>1.0248</c:v>
                </c:pt>
                <c:pt idx="3">
                  <c:v>1.1808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93-4432-84D3-94CE77573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344736"/>
        <c:axId val="-2115594752"/>
      </c:barChart>
      <c:catAx>
        <c:axId val="-209534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594752"/>
        <c:crosses val="autoZero"/>
        <c:auto val="1"/>
        <c:lblAlgn val="ctr"/>
        <c:lblOffset val="100"/>
        <c:noMultiLvlLbl val="0"/>
      </c:catAx>
      <c:valAx>
        <c:axId val="-211559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34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KL!$O$4:$R$4</c:f>
              <c:numCache>
                <c:formatCode>General</c:formatCode>
                <c:ptCount val="4"/>
                <c:pt idx="0">
                  <c:v>0.9165</c:v>
                </c:pt>
                <c:pt idx="1">
                  <c:v>1.686</c:v>
                </c:pt>
                <c:pt idx="2">
                  <c:v>1.74</c:v>
                </c:pt>
                <c:pt idx="3">
                  <c:v>1.6089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4C-43FB-9E10-92FE8E4476CB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KL!$U$4:$X$4</c:f>
              <c:numCache>
                <c:formatCode>General</c:formatCode>
                <c:ptCount val="4"/>
                <c:pt idx="0">
                  <c:v>1.1956</c:v>
                </c:pt>
                <c:pt idx="1">
                  <c:v>1.6668</c:v>
                </c:pt>
                <c:pt idx="2">
                  <c:v>1.7845</c:v>
                </c:pt>
                <c:pt idx="3">
                  <c:v>1.7679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4C-43FB-9E10-92FE8E44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1252576"/>
        <c:axId val="-2114238512"/>
      </c:barChart>
      <c:catAx>
        <c:axId val="-209125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238512"/>
        <c:crosses val="autoZero"/>
        <c:auto val="1"/>
        <c:lblAlgn val="ctr"/>
        <c:lblOffset val="100"/>
        <c:noMultiLvlLbl val="0"/>
      </c:catAx>
      <c:valAx>
        <c:axId val="-211423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125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B-4941-87F2-2D02899CB51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9B-4941-87F2-2D02899C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057248"/>
        <c:axId val="-2118141232"/>
      </c:barChart>
      <c:catAx>
        <c:axId val="-209005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141232"/>
        <c:crosses val="autoZero"/>
        <c:auto val="1"/>
        <c:lblAlgn val="ctr"/>
        <c:lblOffset val="100"/>
        <c:noMultiLvlLbl val="0"/>
      </c:catAx>
      <c:valAx>
        <c:axId val="-211814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05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KL!$O$6:$R$6</c:f>
              <c:numCache>
                <c:formatCode>General</c:formatCode>
                <c:ptCount val="4"/>
                <c:pt idx="0">
                  <c:v>0.8926</c:v>
                </c:pt>
                <c:pt idx="1">
                  <c:v>1.1654</c:v>
                </c:pt>
                <c:pt idx="2">
                  <c:v>1.0852</c:v>
                </c:pt>
                <c:pt idx="3">
                  <c:v>1.3335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1B-43D3-A866-89FBE03A6F2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KL!$U$6:$X$6</c:f>
              <c:numCache>
                <c:formatCode>General</c:formatCode>
                <c:ptCount val="4"/>
                <c:pt idx="0">
                  <c:v>1.1905</c:v>
                </c:pt>
                <c:pt idx="1">
                  <c:v>1.4016</c:v>
                </c:pt>
                <c:pt idx="2">
                  <c:v>1.2293</c:v>
                </c:pt>
                <c:pt idx="3">
                  <c:v>1.3469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1B-43D3-A866-89FBE03A6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1086480"/>
        <c:axId val="-2120383008"/>
      </c:barChart>
      <c:catAx>
        <c:axId val="-212108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0383008"/>
        <c:crosses val="autoZero"/>
        <c:auto val="1"/>
        <c:lblAlgn val="ctr"/>
        <c:lblOffset val="100"/>
        <c:noMultiLvlLbl val="0"/>
      </c:catAx>
      <c:valAx>
        <c:axId val="-212038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108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KL!$O$7:$R$7</c:f>
              <c:numCache>
                <c:formatCode>General</c:formatCode>
                <c:ptCount val="4"/>
                <c:pt idx="0">
                  <c:v>0.951</c:v>
                </c:pt>
                <c:pt idx="1">
                  <c:v>0.9298</c:v>
                </c:pt>
                <c:pt idx="2">
                  <c:v>0.8893</c:v>
                </c:pt>
                <c:pt idx="3">
                  <c:v>1.1284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9-4303-9CFE-B3B8A084A272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KL!$U$7:$X$7</c:f>
              <c:numCache>
                <c:formatCode>General</c:formatCode>
                <c:ptCount val="4"/>
                <c:pt idx="0">
                  <c:v>1.559</c:v>
                </c:pt>
                <c:pt idx="1">
                  <c:v>1.5163</c:v>
                </c:pt>
                <c:pt idx="2">
                  <c:v>1.6514</c:v>
                </c:pt>
                <c:pt idx="3">
                  <c:v>1.6952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9-4303-9CFE-B3B8A084A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885792"/>
        <c:axId val="-2096882864"/>
      </c:barChart>
      <c:catAx>
        <c:axId val="-209688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2864"/>
        <c:crosses val="autoZero"/>
        <c:auto val="1"/>
        <c:lblAlgn val="ctr"/>
        <c:lblOffset val="100"/>
        <c:noMultiLvlLbl val="0"/>
      </c:catAx>
      <c:valAx>
        <c:axId val="-20968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KL!$O$8:$R$8</c:f>
              <c:numCache>
                <c:formatCode>General</c:formatCode>
                <c:ptCount val="4"/>
                <c:pt idx="0">
                  <c:v>0.7678</c:v>
                </c:pt>
                <c:pt idx="1">
                  <c:v>0.6721</c:v>
                </c:pt>
                <c:pt idx="2">
                  <c:v>0.6147</c:v>
                </c:pt>
                <c:pt idx="3">
                  <c:v>0.8882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81-4368-85A8-B347C7D2D563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KL!$U$8:$X$8</c:f>
              <c:numCache>
                <c:formatCode>General</c:formatCode>
                <c:ptCount val="4"/>
                <c:pt idx="0">
                  <c:v>1.3243</c:v>
                </c:pt>
                <c:pt idx="1">
                  <c:v>1.31</c:v>
                </c:pt>
                <c:pt idx="2">
                  <c:v>1.1809</c:v>
                </c:pt>
                <c:pt idx="3">
                  <c:v>1.401699999999999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81-4368-85A8-B347C7D2D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542080"/>
        <c:axId val="-2096857408"/>
      </c:barChart>
      <c:catAx>
        <c:axId val="-20965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57408"/>
        <c:crosses val="autoZero"/>
        <c:auto val="1"/>
        <c:lblAlgn val="ctr"/>
        <c:lblOffset val="100"/>
        <c:noMultiLvlLbl val="0"/>
      </c:catAx>
      <c:valAx>
        <c:axId val="-209685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AKL</a:t>
                </a:r>
                <a:r>
                  <a:rPr lang="zh-CN" sz="1400"/>
                  <a:t> </a:t>
                </a:r>
                <a:r>
                  <a:rPr lang="en-US" sz="1400"/>
                  <a:t>/</a:t>
                </a:r>
                <a:r>
                  <a:rPr lang="zh-CN" sz="1400"/>
                  <a:t> </a:t>
                </a:r>
                <a:r>
                  <a:rPr lang="en-US" sz="1400"/>
                  <a:t>AED</a:t>
                </a:r>
                <a:endParaRPr lang="zh-TW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54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17/5/15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Good</a:t>
            </a:r>
            <a:r>
              <a:rPr kumimoji="1" lang="zh-CN" altLang="en-US"/>
              <a:t> </a:t>
            </a:r>
            <a:r>
              <a:rPr kumimoji="1" lang="en-US" altLang="zh-CN"/>
              <a:t>afternoon</a:t>
            </a:r>
            <a:endParaRPr kumimoji="1" lang="zh-CN" altLang="en-US"/>
          </a:p>
          <a:p>
            <a:r>
              <a:rPr kumimoji="1" lang="en-US" altLang="zh-CN"/>
              <a:t>Thank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you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attending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topic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Quantified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Emotion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Prediction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of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Texts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in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Valence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Arousal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Space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Microblog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Data</a:t>
            </a:r>
            <a:endParaRPr lang="en-US" altLang="zh-TW" sz="1200" b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Based</a:t>
            </a:r>
            <a:r>
              <a:rPr kumimoji="1" lang="zh-CN" altLang="en-US" sz="1600"/>
              <a:t> </a:t>
            </a:r>
            <a:r>
              <a:rPr kumimoji="1" lang="en-US" altLang="zh-CN" sz="1600"/>
              <a:t>on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these</a:t>
            </a:r>
            <a:r>
              <a:rPr kumimoji="1" lang="zh-CN" altLang="en-US" sz="1600"/>
              <a:t> </a:t>
            </a:r>
            <a:r>
              <a:rPr kumimoji="1" lang="en-US" altLang="zh-CN" sz="1600"/>
              <a:t>two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detection.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determinative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often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want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among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several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candidates.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Regression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both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supervised.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training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label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verify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/>
              <a:t>Thus,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annotators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proportion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 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407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denoted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(</a:t>
            </a:r>
            <a:r>
              <a:rPr kumimoji="1" lang="en-US" altLang="zh-CN" sz="1600" baseline="0" err="1"/>
              <a:t>v,a</a:t>
            </a:r>
            <a:r>
              <a:rPr kumimoji="1" lang="en-US" altLang="zh-CN" sz="1600" baseline="0"/>
              <a:t>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coordinate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representation</a:t>
            </a:r>
          </a:p>
          <a:p>
            <a:endParaRPr kumimoji="1" lang="en-US" altLang="zh-TW" sz="1600" baseline="0"/>
          </a:p>
          <a:p>
            <a:r>
              <a:rPr kumimoji="1" lang="en-US" altLang="zh-TW" sz="1600" baseline="0"/>
              <a:t>If we define emotion in VA space, how do we detect emotions of a </a:t>
            </a:r>
            <a:r>
              <a:rPr kumimoji="1" lang="en-US" altLang="zh-TW" sz="1600" baseline="0" err="1"/>
              <a:t>giventext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5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But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does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kind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problems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measures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numerically.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3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9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4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定義</a:t>
            </a:r>
            <a:r>
              <a:rPr kumimoji="1" lang="en-US" altLang="zh-CN"/>
              <a:t>final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8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We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see</a:t>
            </a:r>
            <a:r>
              <a:rPr kumimoji="1" lang="zh-CN" altLang="en-US" sz="1600"/>
              <a:t> </a:t>
            </a:r>
            <a:r>
              <a:rPr kumimoji="1" lang="en-US" altLang="zh-CN" sz="160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above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examples,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imply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assumptions.</a:t>
            </a:r>
            <a:endParaRPr kumimoji="1" lang="zh-CN" altLang="en-US" sz="1600" baseline="0"/>
          </a:p>
          <a:p>
            <a:r>
              <a:rPr kumimoji="1" lang="en-US" altLang="zh-CN" sz="1600" baseline="0"/>
              <a:t>First,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perception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towards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but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certain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endParaRPr kumimoji="1" lang="zh-CN" altLang="en-US" sz="1600" baseline="0"/>
          </a:p>
          <a:p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consists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multi-emotions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single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3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Actually,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 </a:t>
            </a:r>
            <a:r>
              <a:rPr kumimoji="1" lang="en-US" altLang="zh-CN" sz="1600" baseline="0" dirty="0" smtClean="0"/>
              <a:t>work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introduced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implies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one</a:t>
            </a:r>
            <a:r>
              <a:rPr kumimoji="1" lang="is-IS" altLang="zh-CN" sz="1600" baseline="0" dirty="0" smtClean="0"/>
              <a:t>…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previous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example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taking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average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weight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each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choose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majority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chose</a:t>
            </a:r>
            <a:endParaRPr kumimoji="1" lang="zh-CN" altLang="en-US" sz="1600" baseline="0" dirty="0" smtClean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denote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valence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arousal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Let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=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(</a:t>
            </a:r>
            <a:r>
              <a:rPr kumimoji="1" lang="en-US" altLang="zh-CN" sz="1600" baseline="0" dirty="0" err="1"/>
              <a:t>v,a</a:t>
            </a:r>
            <a:r>
              <a:rPr kumimoji="1" lang="en-US" altLang="zh-CN" sz="1600" baseline="0" dirty="0"/>
              <a:t>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\theta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parameters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multi-emotions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rather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single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Suppose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simply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pi_k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each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also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called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Mixture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Model.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4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distribution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of</a:t>
            </a:r>
            <a:r>
              <a:rPr kumimoji="1" lang="zh-CN" altLang="en-US" sz="1600"/>
              <a:t> </a:t>
            </a:r>
            <a:r>
              <a:rPr kumimoji="1" lang="en-US" altLang="zh-CN" sz="1600"/>
              <a:t>a</a:t>
            </a:r>
            <a:r>
              <a:rPr kumimoji="1" lang="zh-CN" altLang="en-US" sz="1600"/>
              <a:t> </a:t>
            </a:r>
            <a:r>
              <a:rPr kumimoji="1" lang="en-US" altLang="zh-CN" sz="1600"/>
              <a:t>given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text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be</a:t>
            </a:r>
            <a:r>
              <a:rPr kumimoji="1" lang="zh-CN" altLang="en-US" sz="1600"/>
              <a:t> </a:t>
            </a:r>
            <a:r>
              <a:rPr kumimoji="1" lang="en-US" altLang="zh-CN" sz="1600"/>
              <a:t>described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linear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corresponding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\</a:t>
            </a:r>
            <a:r>
              <a:rPr kumimoji="1" lang="en-US" altLang="zh-CN" sz="1600" baseline="0" err="1"/>
              <a:t>pi_k</a:t>
            </a:r>
            <a:r>
              <a:rPr kumimoji="1" lang="en-US" altLang="zh-CN" sz="1600" baseline="0"/>
              <a:t>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Notice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mission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patterns,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describe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whole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scenarios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true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looks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conducted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checks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72%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passed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2-dimension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treat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criterion?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Fortunately,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research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probability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function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accuracy.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27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present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following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outline</a:t>
            </a:r>
            <a:endParaRPr kumimoji="1" lang="zh-CN" altLang="en-US" sz="1400" baseline="0"/>
          </a:p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background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of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research,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including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introduction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related work</a:t>
            </a:r>
            <a:endParaRPr kumimoji="1" lang="zh-CN" altLang="en-US" sz="1400" baseline="0"/>
          </a:p>
          <a:p>
            <a:r>
              <a:rPr kumimoji="1" lang="en-US" altLang="zh-CN" sz="1400" baseline="0"/>
              <a:t>Then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give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detailed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look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objective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methodology</a:t>
            </a:r>
            <a:endParaRPr kumimoji="1" lang="zh-CN" altLang="en-US" sz="1400" baseline="0"/>
          </a:p>
          <a:p>
            <a:r>
              <a:rPr kumimoji="1" lang="en-US" altLang="zh-CN" sz="1400" baseline="0"/>
              <a:t>In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describe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experiment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results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draw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conclusions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about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this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several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measured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follow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weight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pi_k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illustrated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now,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well-modeled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specify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\mu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\Sigma.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So,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simply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short</a:t>
            </a: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goal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provides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statement.</a:t>
            </a:r>
            <a:r>
              <a:rPr kumimoji="1" lang="zh-CN" altLang="en-US" sz="1600" baseline="0"/>
              <a:t> </a:t>
            </a:r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GMM.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covariance,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possible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This</a:t>
            </a:r>
            <a:r>
              <a:rPr kumimoji="1" lang="zh-CN" altLang="en-US" sz="1600"/>
              <a:t> </a:t>
            </a:r>
            <a:r>
              <a:rPr kumimoji="1" lang="en-US" altLang="zh-CN" sz="1600"/>
              <a:t>turns</a:t>
            </a:r>
            <a:r>
              <a:rPr kumimoji="1" lang="zh-CN" altLang="en-US" sz="1600"/>
              <a:t> </a:t>
            </a:r>
            <a:r>
              <a:rPr kumimoji="1" lang="en-US" altLang="zh-CN" sz="160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problem.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is-IS" altLang="zh-CN" sz="1600" baseline="0"/>
              <a:t>…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Traditionally,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three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Instead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aggregated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integrates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following,</a:t>
            </a:r>
            <a:r>
              <a:rPr kumimoji="1" lang="zh-CN" altLang="en-US"/>
              <a:t> </a:t>
            </a:r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introduce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integrating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collect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social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media.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pre-trained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model,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separate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training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Both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two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valence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arousal.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After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extract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illustrated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before,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apply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called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evaluation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validation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Now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discuss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process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Let’s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Suppose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features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addition,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random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variable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among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1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re-present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\</a:t>
            </a:r>
            <a:r>
              <a:rPr kumimoji="1" lang="en-US" altLang="zh-CN" baseline="0" err="1"/>
              <a:t>pi_k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this: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equals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belongs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Then,</a:t>
            </a:r>
            <a:r>
              <a:rPr kumimoji="1" lang="zh-CN" altLang="en-US" baseline="0"/>
              <a:t> 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50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分解這個圖！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894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4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Now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let’s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start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with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part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98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008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TFIDF</a:t>
            </a:r>
            <a:endParaRPr kumimoji="1" lang="zh-CN" altLang="en-US" dirty="0" smtClean="0"/>
          </a:p>
          <a:p>
            <a:r>
              <a:rPr kumimoji="1" lang="en-US" altLang="zh-CN" dirty="0" smtClean="0"/>
              <a:t>word2vec</a:t>
            </a:r>
            <a:endParaRPr kumimoji="1" lang="zh-CN" altLang="en-US" dirty="0" smtClean="0"/>
          </a:p>
          <a:p>
            <a:r>
              <a:rPr kumimoji="1" lang="en-US" altLang="zh-CN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16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87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250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466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768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67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986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330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aseline="0"/>
              <a:t>Nowadays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people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feelings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social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media,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Facebook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twitter.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would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through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posts.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But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before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must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define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how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get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first.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Basically,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group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084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CN" altLang="en-US" dirty="0" smtClean="0"/>
          </a:p>
          <a:p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K12?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64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K12?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555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019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examples,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CNN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divergence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344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8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751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9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493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detection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traditional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definition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follow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assumption</a:t>
            </a:r>
            <a:endParaRPr kumimoji="1" lang="zh-CN" altLang="en-US" baseline="0"/>
          </a:p>
          <a:p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perception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towards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same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but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lead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certain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distribution.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Like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verify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performance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suitable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candidates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However,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thinks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contains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emotion?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select?</a:t>
            </a:r>
            <a:endParaRPr kumimoji="1" lang="zh-CN" altLang="en-US" baseline="0"/>
          </a:p>
          <a:p>
            <a:endParaRPr kumimoji="1" lang="zh-CN" altLang="en-US" baseline="0"/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525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31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59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1805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5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64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2303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501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06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detection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traditional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definition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follow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assumption</a:t>
            </a:r>
            <a:endParaRPr kumimoji="1" lang="zh-CN" altLang="en-US" baseline="0"/>
          </a:p>
          <a:p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perception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towards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same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but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lead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certain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distribution.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Like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verify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performance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suitable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candidates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However,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thinks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contains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emotion?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select?</a:t>
            </a:r>
            <a:endParaRPr kumimoji="1" lang="zh-CN" altLang="en-US" baseline="0"/>
          </a:p>
          <a:p>
            <a:endParaRPr kumimoji="1" lang="zh-CN" altLang="en-US" baseline="0"/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784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5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92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measured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dimensions.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pleasantness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sentiment.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provoked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Compared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fine-grained,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locate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sapce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numerically.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infinite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don’t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instead,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pair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values.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755983"/>
            <a:ext cx="612502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输入标题</a:t>
            </a:r>
            <a:endParaRPr lang="en-US" altLang="zh-C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52006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6E2765-6BB6-3249-B2EB-B51FA96BD286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5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6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84.png"/><Relationship Id="rId7" Type="http://schemas.openxmlformats.org/officeDocument/2006/relationships/image" Target="../media/image750.png"/><Relationship Id="rId8" Type="http://schemas.openxmlformats.org/officeDocument/2006/relationships/image" Target="../media/image760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810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6.jpeg"/><Relationship Id="rId5" Type="http://schemas.openxmlformats.org/officeDocument/2006/relationships/image" Target="../media/image87.tiff"/><Relationship Id="rId6" Type="http://schemas.openxmlformats.org/officeDocument/2006/relationships/image" Target="../media/image840.png"/><Relationship Id="rId7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00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107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4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44.png"/><Relationship Id="rId5" Type="http://schemas.openxmlformats.org/officeDocument/2006/relationships/image" Target="../media/image139.png"/><Relationship Id="rId6" Type="http://schemas.openxmlformats.org/officeDocument/2006/relationships/image" Target="../media/image134.png"/><Relationship Id="rId7" Type="http://schemas.openxmlformats.org/officeDocument/2006/relationships/image" Target="../media/image154.png"/><Relationship Id="rId8" Type="http://schemas.openxmlformats.org/officeDocument/2006/relationships/image" Target="../media/image159.png"/><Relationship Id="rId9" Type="http://schemas.openxmlformats.org/officeDocument/2006/relationships/image" Target="../media/image164.png"/><Relationship Id="rId10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133" y="447123"/>
            <a:ext cx="9897262" cy="2086725"/>
          </a:xfrm>
        </p:spPr>
        <p:txBody>
          <a:bodyPr/>
          <a:lstStyle/>
          <a:p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Quantitative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Emotion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Prediction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of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Texts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in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Valence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and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Arousal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Space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from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Microblog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Data</a:t>
            </a:r>
            <a:endParaRPr lang="en-US" sz="4800" b="0" dirty="0">
              <a:latin typeface="Cambria" charset="0"/>
              <a:ea typeface="Cambria" charset="0"/>
              <a:cs typeface="Times New Roman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26600" y="5536330"/>
            <a:ext cx="35654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National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Tsing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Hua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University</a:t>
            </a:r>
            <a:endParaRPr kumimoji="1" lang="zh-TW" altLang="en-US" sz="20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12276" y="5136220"/>
            <a:ext cx="5779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TW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Institute of Information Systems and Applications</a:t>
            </a:r>
            <a:r>
              <a:rPr lang="en-US" altLang="zh-CN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en-US" altLang="zh-TW" sz="20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134" y="3604266"/>
            <a:ext cx="388920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Student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Shi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Jinping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(</a:t>
            </a:r>
            <a:r>
              <a:rPr kumimoji="1" lang="zh-CN" altLang="en-US" sz="2200" kern="0">
                <a:solidFill>
                  <a:schemeClr val="bg1"/>
                </a:solidFill>
                <a:latin typeface="+mn-ea"/>
                <a:cs typeface="Times New Roman" charset="0"/>
                <a:sym typeface="+mn-lt"/>
              </a:rPr>
              <a:t>師晉平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)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0133" y="4176730"/>
            <a:ext cx="373050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Advisor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Prof.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Yi-Shin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Chen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88" y="6028773"/>
            <a:ext cx="862012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29">
        <p:fade/>
      </p:transition>
    </mc:Choice>
    <mc:Fallback xmlns="">
      <p:transition spd="med" advTm="2362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2503" y="1515481"/>
            <a:ext cx="799610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50963" y="3436012"/>
            <a:ext cx="1086984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92503" y="1995122"/>
            <a:ext cx="1031009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Georgios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Paltoglou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and Michael </a:t>
            </a:r>
            <a:r>
              <a:rPr kumimoji="1" lang="en-US" altLang="zh-TW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Thelwall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 Seeing stars of valence and arousal 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blog posts.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IEEE Transactions on Affective Computing, 4(1):116–123, 2013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83045" y="970778"/>
            <a:ext cx="18790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83044" y="2886366"/>
            <a:ext cx="2087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83044" y="4432913"/>
            <a:ext cx="2903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50963" y="4925356"/>
            <a:ext cx="10351633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Ju</a:t>
            </a:r>
            <a:r>
              <a:rPr lang="en-US" altLang="zh-TW" dirty="0"/>
              <a:t>-Chiang Wang,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Modeling </a:t>
            </a:r>
            <a:r>
              <a:rPr lang="en-US" altLang="zh-TW" dirty="0"/>
              <a:t>the affective content of music with a </a:t>
            </a:r>
            <a:r>
              <a:rPr lang="en-US" altLang="zh-TW" dirty="0" err="1"/>
              <a:t>gaussian</a:t>
            </a:r>
            <a:r>
              <a:rPr lang="en-US" altLang="zh-TW" dirty="0"/>
              <a:t> mixture </a:t>
            </a:r>
            <a:r>
              <a:rPr lang="en-US" altLang="zh-TW" dirty="0" smtClean="0"/>
              <a:t>model.</a:t>
            </a:r>
            <a:r>
              <a:rPr lang="zh-CN" altLang="en-US" dirty="0" smtClean="0"/>
              <a:t> </a:t>
            </a:r>
            <a:r>
              <a:rPr lang="en-US" altLang="zh-TW" dirty="0" smtClean="0"/>
              <a:t>IEEE Transactions </a:t>
            </a:r>
            <a:r>
              <a:rPr lang="en-US" altLang="zh-TW" dirty="0"/>
              <a:t>on Affective </a:t>
            </a:r>
            <a:r>
              <a:rPr lang="en-US" altLang="zh-TW" dirty="0" smtClean="0"/>
              <a:t>Computing, </a:t>
            </a:r>
            <a:r>
              <a:rPr lang="en-US" altLang="zh-TW" dirty="0"/>
              <a:t>6(1):56–68, 2015</a:t>
            </a:r>
          </a:p>
          <a:p>
            <a:endParaRPr lang="zh-TW" altLang="en-US" dirty="0"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2522" y="5783416"/>
            <a:ext cx="10944795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err="1"/>
              <a:t>Sicheng</a:t>
            </a:r>
            <a:r>
              <a:rPr lang="en-US" altLang="zh-TW" dirty="0"/>
              <a:t> Zhao, </a:t>
            </a:r>
            <a:r>
              <a:rPr lang="en-US" altLang="zh-CN" dirty="0" smtClean="0"/>
              <a:t>etc</a:t>
            </a:r>
            <a:r>
              <a:rPr lang="en-US" altLang="zh-TW" dirty="0" smtClean="0"/>
              <a:t>. </a:t>
            </a:r>
            <a:r>
              <a:rPr lang="en-US" altLang="zh-TW" dirty="0"/>
              <a:t>Predicting continuous </a:t>
            </a:r>
            <a:r>
              <a:rPr lang="en-US" altLang="zh-TW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TW" dirty="0" smtClean="0"/>
              <a:t>distribution </a:t>
            </a:r>
            <a:r>
              <a:rPr lang="en-US" altLang="zh-TW" dirty="0"/>
              <a:t>of image emotions in valence-arousal space. </a:t>
            </a:r>
            <a:r>
              <a:rPr lang="en-US" altLang="zh-TW" dirty="0" smtClean="0"/>
              <a:t>pages </a:t>
            </a:r>
            <a:r>
              <a:rPr lang="en-US" altLang="zh-TW" dirty="0"/>
              <a:t>879–882. </a:t>
            </a:r>
            <a:r>
              <a:rPr lang="en-US" altLang="zh-TW" dirty="0" smtClean="0"/>
              <a:t>ACM,</a:t>
            </a:r>
            <a:r>
              <a:rPr lang="zh-CN" altLang="en-US" dirty="0" smtClean="0"/>
              <a:t> </a:t>
            </a:r>
            <a:r>
              <a:rPr lang="en-US" altLang="zh-TW" dirty="0" smtClean="0"/>
              <a:t>2015</a:t>
            </a:r>
            <a:endParaRPr lang="en-US" altLang="zh-TW" dirty="0"/>
          </a:p>
          <a:p>
            <a:endParaRPr lang="zh-TW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94">
        <p:fade/>
      </p:transition>
    </mc:Choice>
    <mc:Fallback xmlns="">
      <p:transition spd="med" advTm="403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4875276"/>
            <a:ext cx="4236710" cy="105447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2365377"/>
            <a:ext cx="4236710" cy="102708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3606674"/>
            <a:ext cx="4236710" cy="1054385"/>
          </a:xfrm>
          <a:prstGeom prst="rect">
            <a:avLst/>
          </a:prstGeom>
        </p:spPr>
      </p:pic>
      <p:sp>
        <p:nvSpPr>
          <p:cNvPr id="28" name="右大括弧 27"/>
          <p:cNvSpPr/>
          <p:nvPr/>
        </p:nvSpPr>
        <p:spPr>
          <a:xfrm>
            <a:off x="8024527" y="2791910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3" y="2515379"/>
            <a:ext cx="727075" cy="72707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3770328"/>
            <a:ext cx="727075" cy="72707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5038973"/>
            <a:ext cx="727075" cy="72707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723263" y="2289085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23263" y="2980190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723263" y="3647319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41458" y="4260536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8807" y="4866278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757619" y="5405478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038739" y="23558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053027" y="3031635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053027" y="369679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053027" y="431908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053027" y="547481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063731" y="488746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0213" y="3633480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23743" y="1387183"/>
            <a:ext cx="835036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(another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alternative)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8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504497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17338" y="1857872"/>
            <a:ext cx="770755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7338" y="2373122"/>
            <a:ext cx="77075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6666" r="8681" b="5208"/>
          <a:stretch/>
        </p:blipFill>
        <p:spPr>
          <a:xfrm>
            <a:off x="3360852" y="3781712"/>
            <a:ext cx="1898117" cy="199231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2651929" y="4535554"/>
            <a:ext cx="53359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02927" y="5774028"/>
            <a:ext cx="11160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34300" y="4413000"/>
            <a:ext cx="513109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Intuitively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displays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62876" y="5306416"/>
            <a:ext cx="5140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31" y="4413000"/>
            <a:ext cx="562691" cy="7297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434300" y="3824264"/>
            <a:ext cx="641133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7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1030227" y="2391760"/>
            <a:ext cx="2996376" cy="2732765"/>
            <a:chOff x="1309891" y="3716663"/>
            <a:chExt cx="2996376" cy="273276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81454" y="3010660"/>
            <a:ext cx="215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CN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線箭頭接點 29"/>
          <p:cNvCxnSpPr/>
          <p:nvPr/>
        </p:nvCxnSpPr>
        <p:spPr>
          <a:xfrm>
            <a:off x="1380112" y="2264089"/>
            <a:ext cx="931574" cy="163082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0227" y="1752674"/>
            <a:ext cx="3278395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57931" y="2269036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2226970" y="3914846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791298" y="3822911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154427" y="3548645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 flipH="1">
            <a:off x="3239143" y="2299825"/>
            <a:ext cx="125937" cy="124882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988961" y="2288672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6171669" y="2289332"/>
            <a:ext cx="2996376" cy="2732765"/>
            <a:chOff x="1309891" y="3716663"/>
            <a:chExt cx="2996376" cy="273276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6839029" y="2959247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259996" y="3494957"/>
            <a:ext cx="184775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187371" y="3049712"/>
            <a:ext cx="199300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481454" y="3587016"/>
            <a:ext cx="2613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endParaRPr kumimoji="1" lang="zh-CN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620" y="6108537"/>
            <a:ext cx="651961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6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21">
        <p:fade/>
      </p:transition>
    </mc:Choice>
    <mc:Fallback xmlns="">
      <p:transition spd="med" advTm="62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3" grpId="0" animBg="1"/>
      <p:bldP spid="27" grpId="0" animBg="1"/>
      <p:bldP spid="29" grpId="0" animBg="1"/>
      <p:bldP spid="47" grpId="0" animBg="1"/>
      <p:bldP spid="48" grpId="0" animBg="1"/>
      <p:bldP spid="49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574212" y="1838747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38953" y="1934891"/>
            <a:ext cx="2176889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2508381" y="2210173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向右箭號 57"/>
          <p:cNvSpPr/>
          <p:nvPr/>
        </p:nvSpPr>
        <p:spPr>
          <a:xfrm>
            <a:off x="6772545" y="2210172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099485" y="1130734"/>
            <a:ext cx="2996376" cy="2732765"/>
            <a:chOff x="8827542" y="1750923"/>
            <a:chExt cx="2996376" cy="2732765"/>
          </a:xfrm>
        </p:grpSpPr>
        <p:grpSp>
          <p:nvGrpSpPr>
            <p:cNvPr id="54" name="群組 53"/>
            <p:cNvGrpSpPr/>
            <p:nvPr/>
          </p:nvGrpSpPr>
          <p:grpSpPr>
            <a:xfrm>
              <a:off x="8827542" y="1750923"/>
              <a:ext cx="2996376" cy="2732765"/>
              <a:chOff x="1309891" y="3716663"/>
              <a:chExt cx="2996376" cy="2732765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56" name="文字方塊 55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橢圓 58"/>
            <p:cNvSpPr/>
            <p:nvPr/>
          </p:nvSpPr>
          <p:spPr>
            <a:xfrm>
              <a:off x="9524227" y="2624202"/>
              <a:ext cx="144000" cy="14400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6756747" y="1849200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13428" y="4212173"/>
            <a:ext cx="68524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765722" y="4643983"/>
            <a:ext cx="355412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is?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3428" y="5146224"/>
            <a:ext cx="3944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413428" y="5744442"/>
            <a:ext cx="3944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42602" y="6428952"/>
            <a:ext cx="61269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723026" y="1086106"/>
            <a:ext cx="2996376" cy="2732765"/>
            <a:chOff x="3909216" y="1447992"/>
            <a:chExt cx="2996376" cy="2732765"/>
          </a:xfrm>
        </p:grpSpPr>
        <p:grpSp>
          <p:nvGrpSpPr>
            <p:cNvPr id="43" name="群組 42"/>
            <p:cNvGrpSpPr/>
            <p:nvPr/>
          </p:nvGrpSpPr>
          <p:grpSpPr>
            <a:xfrm>
              <a:off x="3909216" y="1447992"/>
              <a:ext cx="2996376" cy="2732765"/>
              <a:chOff x="1309891" y="3716663"/>
              <a:chExt cx="2996376" cy="2732765"/>
            </a:xfrm>
          </p:grpSpPr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4576576" y="21179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4728976" y="2270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4462807" y="19337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800976" y="20903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4656976" y="2338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4572235" y="223796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4644235" y="195384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415494" y="2126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4872976" y="230449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5123861" y="26121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428235" y="25098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50441" y="366976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</a:t>
              </a:r>
              <a:r>
                <a:rPr kumimoji="1" lang="zh-CN" altLang="en-US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ratings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809376" y="24910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961776" y="26434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橢圓 72"/>
            <p:cNvSpPr/>
            <p:nvPr/>
          </p:nvSpPr>
          <p:spPr>
            <a:xfrm>
              <a:off x="4515896" y="286112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4187462" y="217649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4851729" y="287439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>
              <a:off x="4881376" y="307029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>
              <a:off x="4628569" y="3119342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>
              <a:off x="4316926" y="297907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>
              <a:off x="4358166" y="316297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橢圓 79"/>
            <p:cNvSpPr/>
            <p:nvPr/>
          </p:nvSpPr>
          <p:spPr>
            <a:xfrm>
              <a:off x="5276261" y="27645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橢圓 80"/>
            <p:cNvSpPr/>
            <p:nvPr/>
          </p:nvSpPr>
          <p:spPr>
            <a:xfrm>
              <a:off x="4677510" y="276853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橢圓 81"/>
            <p:cNvSpPr/>
            <p:nvPr/>
          </p:nvSpPr>
          <p:spPr>
            <a:xfrm>
              <a:off x="5025290" y="2482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4339153" y="227310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>
              <a:off x="4228093" y="19851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1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53">
        <p:fade/>
      </p:transition>
    </mc:Choice>
    <mc:Fallback xmlns="">
      <p:transition spd="med" advTm="43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58" grpId="0" animBg="1"/>
      <p:bldP spid="60" grpId="0"/>
      <p:bldP spid="61" grpId="0"/>
      <p:bldP spid="62" grpId="0"/>
      <p:bldP spid="49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92699" y="2097455"/>
            <a:ext cx="52501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 difficulty in detecting ambiguous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92699" y="2757855"/>
            <a:ext cx="6056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measure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status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492699" y="3433768"/>
            <a:ext cx="7449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cannot reveal the relationship among possible emotions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92699" y="1258527"/>
            <a:ext cx="45079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 Classifications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8" y="4133449"/>
            <a:ext cx="36455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92698" y="5485309"/>
            <a:ext cx="3353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 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92698" y="6077964"/>
            <a:ext cx="4229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word-level based,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2698" y="4881168"/>
            <a:ext cx="3841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95">
        <p:fade/>
      </p:transition>
    </mc:Choice>
    <mc:Fallback>
      <p:transition spd="med" advTm="152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09865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Objectives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9" y="1087376"/>
            <a:ext cx="94252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9" y="3773273"/>
            <a:ext cx="104215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</a:t>
            </a:r>
            <a:r>
              <a:rPr kumimoji="1"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59462" y="1688976"/>
            <a:ext cx="909253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 model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91350" y="4958444"/>
            <a:ext cx="1965982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731082" y="4388746"/>
            <a:ext cx="2299663" cy="2251438"/>
            <a:chOff x="1309891" y="3716663"/>
            <a:chExt cx="2996376" cy="273276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 rot="2566597">
            <a:off x="5785778" y="4778010"/>
            <a:ext cx="1032477" cy="616837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191486" y="5006809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657859" y="5189068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2699" y="2491401"/>
            <a:ext cx="101753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Instead of obtaining a specific emotion or exact values in VA-space, for a given statement,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15">
        <p:fade/>
      </p:transition>
    </mc:Choice>
    <mc:Fallback xmlns="">
      <p:transition spd="med" advTm="67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10" grpId="0"/>
      <p:bldP spid="16" grpId="0" animBg="1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17139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Overview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41152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52">
        <p:fade/>
      </p:transition>
    </mc:Choice>
    <mc:Fallback xmlns="">
      <p:transition spd="med" advTm="14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53146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0" y="4293558"/>
            <a:ext cx="1113220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0" y="1689523"/>
            <a:ext cx="893086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lead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9530" y="1010565"/>
            <a:ext cx="9593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implies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2848612"/>
            <a:ext cx="3460331" cy="11865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8" y="2848612"/>
            <a:ext cx="4388162" cy="11480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5121166"/>
            <a:ext cx="3748656" cy="1336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5002354"/>
            <a:ext cx="3786230" cy="155671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3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331909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2" y="3614498"/>
            <a:ext cx="97386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2" y="1213787"/>
            <a:ext cx="9452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quantified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even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𝒗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,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𝒂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93955" y="2244895"/>
            <a:ext cx="39356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r>
                        <a:rPr kumimoji="1" lang="en-US" altLang="zh-CN" sz="240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𝑔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𝜽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93955" y="2860978"/>
            <a:ext cx="48189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Linear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combination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emotions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prob.</a:t>
                </a:r>
                <a:r>
                  <a:rPr kumimoji="1" lang="zh-CN" altLang="en-US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𝑝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kumimoji="1" lang="zh-TW" altLang="en-US" sz="2000" i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  <a:blipFill rotWithShape="0">
                <a:blip r:embed="rId7"/>
                <a:stretch>
                  <a:fillRect l="-664" r="-6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53220" y="4585104"/>
            <a:ext cx="2719365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200" b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6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506594" y="5296503"/>
            <a:ext cx="223009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050">
        <p:fade/>
      </p:transition>
    </mc:Choice>
    <mc:Fallback xmlns="">
      <p:transition spd="med" advTm="128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6" grpId="0"/>
      <p:bldP spid="1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8">
        <p:fade/>
      </p:transition>
    </mc:Choice>
    <mc:Fallback xmlns="">
      <p:transition spd="med" advTm="6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2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919868" y="1914744"/>
            <a:ext cx="793880" cy="54734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90973" y="2002080"/>
            <a:ext cx="393409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determined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represent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patterns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blipFill>
                <a:blip r:embed="rId4"/>
                <a:stretch>
                  <a:fillRect l="-1132" t="-2469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92699" y="2826223"/>
            <a:ext cx="13211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Criteria: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 startAt="2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2000" b="1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most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distributions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blipFill>
                <a:blip r:embed="rId5"/>
                <a:stretch>
                  <a:fillRect l="-1110" t="-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1044241" y="3954163"/>
            <a:ext cx="699667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Test: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Multivariate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b="1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137328" y="3914151"/>
            <a:ext cx="4616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44240" y="4525964"/>
            <a:ext cx="89011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treated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b="1" kern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blipFill>
                <a:blip r:embed="rId6"/>
                <a:stretch>
                  <a:fillRect l="-467"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7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76">
        <p:fade/>
      </p:transition>
    </mc:Choice>
    <mc:Fallback>
      <p:transition spd="med" advTm="40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673578" y="1072437"/>
            <a:ext cx="9885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26968" y="1072436"/>
            <a:ext cx="1052562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42833" y="1072435"/>
            <a:ext cx="9444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kumimoji="1" lang="zh-TW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𝟏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𝑲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>
            <a:stCxn id="7" idx="2"/>
            <a:endCxn id="27" idx="0"/>
          </p:cNvCxnSpPr>
          <p:nvPr/>
        </p:nvCxnSpPr>
        <p:spPr>
          <a:xfrm>
            <a:off x="7167852" y="1595238"/>
            <a:ext cx="2190" cy="298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25" idx="2"/>
            <a:endCxn id="28" idx="0"/>
          </p:cNvCxnSpPr>
          <p:nvPr/>
        </p:nvCxnSpPr>
        <p:spPr>
          <a:xfrm>
            <a:off x="8953249" y="1595237"/>
            <a:ext cx="1" cy="286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stCxn id="26" idx="2"/>
            <a:endCxn id="29" idx="0"/>
          </p:cNvCxnSpPr>
          <p:nvPr/>
        </p:nvCxnSpPr>
        <p:spPr>
          <a:xfrm>
            <a:off x="10915057" y="1595236"/>
            <a:ext cx="0" cy="29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blipFill rotWithShape="0">
                <a:blip r:embed="rId9"/>
                <a:stretch>
                  <a:fillRect l="-4566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blipFill rotWithShape="0">
                <a:blip r:embed="rId10"/>
                <a:stretch>
                  <a:fillRect l="-4110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blipFill rotWithShape="0">
                <a:blip r:embed="rId11"/>
                <a:stretch>
                  <a:fillRect l="-6393" r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/>
          <p:cNvCxnSpPr>
            <a:stCxn id="27" idx="2"/>
            <a:endCxn id="33" idx="0"/>
          </p:cNvCxnSpPr>
          <p:nvPr/>
        </p:nvCxnSpPr>
        <p:spPr>
          <a:xfrm>
            <a:off x="7170042" y="2416234"/>
            <a:ext cx="1081" cy="277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/>
          <p:cNvCxnSpPr>
            <a:stCxn id="28" idx="2"/>
            <a:endCxn id="36" idx="0"/>
          </p:cNvCxnSpPr>
          <p:nvPr/>
        </p:nvCxnSpPr>
        <p:spPr>
          <a:xfrm flipH="1">
            <a:off x="8952398" y="2404877"/>
            <a:ext cx="852" cy="288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29" idx="2"/>
            <a:endCxn id="37" idx="0"/>
          </p:cNvCxnSpPr>
          <p:nvPr/>
        </p:nvCxnSpPr>
        <p:spPr>
          <a:xfrm>
            <a:off x="10915057" y="2416234"/>
            <a:ext cx="1627" cy="29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CN" altLang="en-US" b="0" kern="0" dirty="0" smtClean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大括弧 46"/>
          <p:cNvSpPr/>
          <p:nvPr/>
        </p:nvSpPr>
        <p:spPr>
          <a:xfrm rot="16200000">
            <a:off x="9144841" y="1336039"/>
            <a:ext cx="414330" cy="4363903"/>
          </a:xfrm>
          <a:prstGeom prst="leftBrac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271026" y="5443342"/>
            <a:ext cx="50051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744002" y="1077455"/>
            <a:ext cx="3513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7788"/>
          <a:stretch/>
        </p:blipFill>
        <p:spPr>
          <a:xfrm>
            <a:off x="321735" y="3350069"/>
            <a:ext cx="2515606" cy="102421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8144"/>
          <a:stretch/>
        </p:blipFill>
        <p:spPr>
          <a:xfrm>
            <a:off x="3030395" y="3348474"/>
            <a:ext cx="2543725" cy="1031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</a:t>
                </a:r>
                <a:r>
                  <a:rPr kumimoji="1" lang="en-US" altLang="zh-CN" b="1" kern="0" dirty="0" err="1" smtClean="0">
                    <a:ea typeface="微软雅黑" panose="020B0503020204020204" pitchFamily="34" charset="-122"/>
                    <a:cs typeface="+mn-ea"/>
                    <a:sym typeface="+mn-lt"/>
                  </a:rPr>
                  <a:t>ardia’s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checks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data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𝛼</m:t>
                    </m:r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=0.05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)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blipFill rotWithShape="0">
                <a:blip r:embed="rId21"/>
                <a:stretch>
                  <a:fillRect l="-920" b="-6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271026" y="5952014"/>
            <a:ext cx="567257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adequat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258518" y="4475924"/>
            <a:ext cx="15783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Advantage:</a:t>
            </a:r>
            <a:endParaRPr kumimoji="1" lang="zh-TW" altLang="en-US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blipFill rotWithShape="0">
                <a:blip r:embed="rId22"/>
                <a:stretch>
                  <a:fillRect l="-873" r="-983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>
            <a:off x="7334214" y="402902"/>
            <a:ext cx="387056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(GMM)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/>
              <p:cNvSpPr txBox="1"/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blipFill rotWithShape="0">
                <a:blip r:embed="rId23"/>
                <a:stretch>
                  <a:fillRect l="-3082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541">
        <p:fade/>
      </p:transition>
    </mc:Choice>
    <mc:Fallback xmlns="">
      <p:transition spd="med" advTm="181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6" grpId="0"/>
      <p:bldP spid="4" grpId="0"/>
      <p:bldP spid="53" grpId="0"/>
      <p:bldP spid="59" grpId="0"/>
      <p:bldP spid="60" grpId="0"/>
      <p:bldP spid="61" grpId="0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67877" y="2763289"/>
            <a:ext cx="1668568" cy="8094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cs typeface="Times New Roman" charset="0"/>
                <a:sym typeface="+mn-lt"/>
              </a:rPr>
              <a:t>Stop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it!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 dirty="0">
                <a:cs typeface="Times New Roman" charset="0"/>
                <a:sym typeface="+mn-lt"/>
              </a:rPr>
              <a:t>It’s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not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funny!</a:t>
            </a:r>
            <a:endParaRPr kumimoji="1" lang="zh-TW" altLang="en-US" sz="1600" b="1" i="1" kern="0" dirty="0">
              <a:cs typeface="Times New Roman" charset="0"/>
              <a:sym typeface="+mn-lt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3" y="2444304"/>
            <a:ext cx="1951770" cy="1617287"/>
          </a:xfrm>
          <a:prstGeom prst="rect">
            <a:avLst/>
          </a:prstGeom>
        </p:spPr>
      </p:pic>
      <p:sp>
        <p:nvSpPr>
          <p:cNvPr id="53" name="橢圓 52"/>
          <p:cNvSpPr/>
          <p:nvPr/>
        </p:nvSpPr>
        <p:spPr>
          <a:xfrm rot="2566597">
            <a:off x="3491764" y="2723926"/>
            <a:ext cx="876284" cy="443096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3836097" y="2888280"/>
            <a:ext cx="122216" cy="10344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2534477" y="3019203"/>
            <a:ext cx="655980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80589" y="1748978"/>
            <a:ext cx="8249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statement,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445463" y="6095066"/>
            <a:ext cx="15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7559874" y="5634641"/>
            <a:ext cx="453878" cy="50142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620014" y="5608881"/>
            <a:ext cx="395380" cy="48618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497464" y="6095067"/>
            <a:ext cx="2897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75367" y="2907035"/>
            <a:ext cx="541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470533" y="4264474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775366" y="3473635"/>
            <a:ext cx="595467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motion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向右箭號 38"/>
          <p:cNvSpPr/>
          <p:nvPr/>
        </p:nvSpPr>
        <p:spPr>
          <a:xfrm>
            <a:off x="4674784" y="5227122"/>
            <a:ext cx="454431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087">
        <p:fade/>
      </p:transition>
    </mc:Choice>
    <mc:Fallback xmlns="">
      <p:transition spd="med" advTm="38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28" grpId="0"/>
      <p:bldP spid="30" grpId="0"/>
      <p:bldP spid="32" grpId="0"/>
      <p:bldP spid="33" grpId="0"/>
      <p:bldP spid="36" grpId="0"/>
      <p:bldP spid="37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0249" y="1104430"/>
            <a:ext cx="65094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3931473" y="3374118"/>
            <a:ext cx="537456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395586" y="3367635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接點 2"/>
          <p:cNvCxnSpPr>
            <a:stCxn id="18" idx="0"/>
            <a:endCxn id="20" idx="0"/>
          </p:cNvCxnSpPr>
          <p:nvPr/>
        </p:nvCxnSpPr>
        <p:spPr>
          <a:xfrm rot="5400000" flipH="1" flipV="1">
            <a:off x="5165523" y="2402314"/>
            <a:ext cx="6483" cy="1937127"/>
          </a:xfrm>
          <a:prstGeom prst="bentConnector3">
            <a:avLst>
              <a:gd name="adj1" fmla="val 72591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152010" y="2703835"/>
            <a:ext cx="0" cy="1858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98760" y="2211392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6136350" y="3929313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541832" y="4188888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68709" y="2641609"/>
            <a:ext cx="18435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4206550" y="3919730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43211" y="4207842"/>
            <a:ext cx="1828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290465" y="5110627"/>
            <a:ext cx="221053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without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768">
        <p:fade/>
      </p:transition>
    </mc:Choice>
    <mc:Fallback>
      <p:transition spd="med" advTm="41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9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15">
        <p:fade/>
      </p:transition>
    </mc:Choice>
    <mc:Fallback xmlns="">
      <p:transition spd="med" advTm="16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86503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8586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Framework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of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err="1">
                <a:latin typeface="Arial"/>
                <a:ea typeface="Times New Roman" charset="0"/>
                <a:cs typeface="Arial"/>
                <a:sym typeface="+mn-lt"/>
              </a:rPr>
              <a:t>EmoPredictor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700" y="1795931"/>
            <a:ext cx="474681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2509651"/>
            <a:ext cx="46669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92699" y="3223371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4683577"/>
            <a:ext cx="443057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18156" y="1968285"/>
            <a:ext cx="2901718" cy="2106596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4006520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39" y="896740"/>
            <a:ext cx="5790255" cy="55507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18156" y="4168504"/>
            <a:ext cx="2901718" cy="2372575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85478" y="3669262"/>
            <a:ext cx="21585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75520" y="4120109"/>
            <a:ext cx="210409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92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554">
        <p:fade/>
      </p:transition>
    </mc:Choice>
    <mc:Fallback>
      <p:transition spd="med" advTm="66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20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,</m:t>
                                  </m:r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𝒑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𝒛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𝒌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4775232" y="4935980"/>
            <a:ext cx="4301386" cy="1005981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50222" y="1355400"/>
            <a:ext cx="56268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Number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(possible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emotions)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  <m:r>
                        <a:rPr kumimoji="1" lang="zh-CN" altLang="en-US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004166" y="2963885"/>
            <a:ext cx="56861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belongs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87369" y="3571762"/>
            <a:ext cx="88603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7685583" y="5652504"/>
            <a:ext cx="42498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091133" y="5192748"/>
            <a:ext cx="3331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863881" y="1890453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=1, 2, …, 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2019814" y="2411708"/>
            <a:ext cx="21868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variable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47259" y="1239103"/>
            <a:ext cx="41234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764206" y="2239924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  <a:blipFill>
                <a:blip r:embed="rId11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9608970" y="2240327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向右箭號 33"/>
          <p:cNvSpPr/>
          <p:nvPr/>
        </p:nvSpPr>
        <p:spPr>
          <a:xfrm>
            <a:off x="3660448" y="5167872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83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365">
        <p:fade/>
      </p:transition>
    </mc:Choice>
    <mc:Fallback>
      <p:transition spd="med" advTm="121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32" grpId="0"/>
      <p:bldP spid="12" grpId="0"/>
      <p:bldP spid="33" grpId="0"/>
      <p:bldP spid="22" grpId="0"/>
      <p:bldP spid="23" grpId="0"/>
      <p:bldP spid="26" grpId="0"/>
      <p:bldP spid="27" grpId="0"/>
      <p:bldP spid="28" grpId="0" animBg="1"/>
      <p:bldP spid="29" grpId="0"/>
      <p:bldP spid="30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92700" y="975678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2699" y="1406467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04175" y="1790997"/>
            <a:ext cx="650270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5821" y="2208554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Solve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8" y="2852352"/>
            <a:ext cx="2182469" cy="25667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9" y="2727847"/>
            <a:ext cx="1983239" cy="7981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78" y="3775026"/>
            <a:ext cx="2325137" cy="1768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58" y="3045712"/>
            <a:ext cx="1094489" cy="7293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979121"/>
            <a:ext cx="2773046" cy="980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43" y="4771724"/>
            <a:ext cx="2547815" cy="16290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84" y="4881693"/>
            <a:ext cx="2631357" cy="112738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80" y="3754723"/>
            <a:ext cx="2109456" cy="180915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2572713" y="268431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172636" y="268318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372377" y="6376860"/>
            <a:ext cx="15921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70665" y="6374355"/>
            <a:ext cx="16433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 kern="0">
                    <a:latin typeface="+mn-ea"/>
                    <a:cs typeface="+mn-ea"/>
                    <a:sym typeface="+mn-lt"/>
                  </a:rPr>
                  <a:t>Get</a:t>
                </a:r>
                <a:r>
                  <a:rPr kumimoji="1" lang="zh-CN" altLang="en-US" b="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𝑧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  <a:blipFill>
                <a:blip r:embed="rId12"/>
                <a:stretch>
                  <a:fillRect l="-2759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>
                    <a:latin typeface="+mn-ea"/>
                  </a:rPr>
                  <a:t>Get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  <a:blipFill>
                <a:blip r:embed="rId13"/>
                <a:stretch>
                  <a:fillRect l="-2778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7579860" y="1605808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579860" y="2169458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79860" y="1093458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0" grpId="0"/>
      <p:bldP spid="40" grpId="0"/>
      <p:bldP spid="41" grpId="0"/>
      <p:bldP spid="42" grpId="0"/>
      <p:bldP spid="43" grpId="0"/>
      <p:bldP spid="45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059523" y="3062631"/>
            <a:ext cx="1343026" cy="47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5159537" y="1473150"/>
            <a:ext cx="888266" cy="97617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889545" y="2422942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89544" y="2956957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89544" y="3705590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44170" y="3391095"/>
            <a:ext cx="464743" cy="30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左中括弧 11"/>
          <p:cNvSpPr/>
          <p:nvPr/>
        </p:nvSpPr>
        <p:spPr>
          <a:xfrm>
            <a:off x="6702587" y="2636990"/>
            <a:ext cx="144023" cy="13307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/>
          <p:cNvCxnSpPr>
            <a:stCxn id="3" idx="3"/>
            <a:endCxn id="12" idx="1"/>
          </p:cNvCxnSpPr>
          <p:nvPr/>
        </p:nvCxnSpPr>
        <p:spPr>
          <a:xfrm>
            <a:off x="6402549" y="3300231"/>
            <a:ext cx="300038" cy="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29" y="2398249"/>
            <a:ext cx="1873242" cy="1708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7021" r="-851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blipFill rotWithShape="0">
                <a:blip r:embed="rId8"/>
                <a:stretch>
                  <a:fillRect l="-14815" r="-3704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箭頭接點 49"/>
          <p:cNvCxnSpPr>
            <a:stCxn id="46" idx="3"/>
          </p:cNvCxnSpPr>
          <p:nvPr/>
        </p:nvCxnSpPr>
        <p:spPr>
          <a:xfrm>
            <a:off x="8012956" y="2602992"/>
            <a:ext cx="470605" cy="7928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>
            <a:stCxn id="47" idx="3"/>
          </p:cNvCxnSpPr>
          <p:nvPr/>
        </p:nvCxnSpPr>
        <p:spPr>
          <a:xfrm>
            <a:off x="8018277" y="3121667"/>
            <a:ext cx="795536" cy="32897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>
            <a:stCxn id="48" idx="3"/>
          </p:cNvCxnSpPr>
          <p:nvPr/>
        </p:nvCxnSpPr>
        <p:spPr>
          <a:xfrm flipV="1">
            <a:off x="8057664" y="3020906"/>
            <a:ext cx="1028751" cy="85948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V="1">
            <a:off x="6018617" y="1861417"/>
            <a:ext cx="1357924" cy="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6224648" y="1483781"/>
            <a:ext cx="87876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7456074" y="1450759"/>
            <a:ext cx="601590" cy="661130"/>
          </a:xfrm>
          <a:prstGeom prst="rect">
            <a:avLst/>
          </a:prstGeom>
        </p:spPr>
      </p:pic>
      <p:cxnSp>
        <p:nvCxnSpPr>
          <p:cNvPr id="66" name="肘形接點 65"/>
          <p:cNvCxnSpPr/>
          <p:nvPr/>
        </p:nvCxnSpPr>
        <p:spPr>
          <a:xfrm>
            <a:off x="8057664" y="1816180"/>
            <a:ext cx="1037986" cy="47448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115733" y="4669367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007650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47913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8819976" y="4647419"/>
            <a:ext cx="464743" cy="3724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625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/>
              <p:cNvSpPr txBox="1"/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/>
              <p:cNvSpPr txBox="1"/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15094" r="-566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箭頭接點 80"/>
          <p:cNvCxnSpPr>
            <a:stCxn id="78" idx="3"/>
          </p:cNvCxnSpPr>
          <p:nvPr/>
        </p:nvCxnSpPr>
        <p:spPr>
          <a:xfrm flipV="1">
            <a:off x="7697752" y="2747041"/>
            <a:ext cx="926851" cy="170742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/>
          <p:cNvCxnSpPr>
            <a:stCxn id="79" idx="0"/>
          </p:cNvCxnSpPr>
          <p:nvPr/>
        </p:nvCxnSpPr>
        <p:spPr>
          <a:xfrm flipV="1">
            <a:off x="8484935" y="3499434"/>
            <a:ext cx="371972" cy="77007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stCxn id="80" idx="0"/>
          </p:cNvCxnSpPr>
          <p:nvPr/>
        </p:nvCxnSpPr>
        <p:spPr>
          <a:xfrm flipH="1" flipV="1">
            <a:off x="9147913" y="3020906"/>
            <a:ext cx="438422" cy="12528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7878436" y="5515265"/>
            <a:ext cx="1343026" cy="4769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3" name="左中括弧 92"/>
          <p:cNvSpPr/>
          <p:nvPr/>
        </p:nvSpPr>
        <p:spPr>
          <a:xfrm rot="16200000">
            <a:off x="8473548" y="4166572"/>
            <a:ext cx="154412" cy="20711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4" name="直線箭頭接點 93"/>
          <p:cNvCxnSpPr>
            <a:stCxn id="91" idx="0"/>
            <a:endCxn id="93" idx="1"/>
          </p:cNvCxnSpPr>
          <p:nvPr/>
        </p:nvCxnSpPr>
        <p:spPr>
          <a:xfrm flipV="1">
            <a:off x="8549949" y="5279360"/>
            <a:ext cx="806" cy="235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>
            <a:stCxn id="115" idx="1"/>
            <a:endCxn id="91" idx="3"/>
          </p:cNvCxnSpPr>
          <p:nvPr/>
        </p:nvCxnSpPr>
        <p:spPr>
          <a:xfrm flipH="1">
            <a:off x="9221462" y="5753725"/>
            <a:ext cx="139219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/>
          <a:stretch/>
        </p:blipFill>
        <p:spPr>
          <a:xfrm>
            <a:off x="10368961" y="2422942"/>
            <a:ext cx="1651650" cy="1683869"/>
          </a:xfrm>
          <a:prstGeom prst="rect">
            <a:avLst/>
          </a:prstGeom>
        </p:spPr>
      </p:pic>
      <p:cxnSp>
        <p:nvCxnSpPr>
          <p:cNvPr id="106" name="直線箭頭接點 105"/>
          <p:cNvCxnSpPr/>
          <p:nvPr/>
        </p:nvCxnSpPr>
        <p:spPr>
          <a:xfrm>
            <a:off x="8659254" y="2629533"/>
            <a:ext cx="2159767" cy="32742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 flipV="1">
            <a:off x="9197015" y="2966005"/>
            <a:ext cx="1622006" cy="865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8919061" y="2962052"/>
            <a:ext cx="1889423" cy="4885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10613660" y="5265636"/>
            <a:ext cx="888266" cy="976178"/>
          </a:xfrm>
          <a:prstGeom prst="rect">
            <a:avLst/>
          </a:prstGeom>
        </p:spPr>
      </p:pic>
      <p:cxnSp>
        <p:nvCxnSpPr>
          <p:cNvPr id="118" name="直線箭頭接點 117"/>
          <p:cNvCxnSpPr>
            <a:endCxn id="105" idx="2"/>
          </p:cNvCxnSpPr>
          <p:nvPr/>
        </p:nvCxnSpPr>
        <p:spPr>
          <a:xfrm flipV="1">
            <a:off x="11194786" y="4106811"/>
            <a:ext cx="0" cy="1265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41083" y="4601196"/>
            <a:ext cx="94929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3" name="直線箭頭接點 122"/>
          <p:cNvCxnSpPr>
            <a:endCxn id="3" idx="0"/>
          </p:cNvCxnSpPr>
          <p:nvPr/>
        </p:nvCxnSpPr>
        <p:spPr>
          <a:xfrm>
            <a:off x="5729465" y="2457049"/>
            <a:ext cx="1571" cy="605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/>
          <p:cNvGrpSpPr/>
          <p:nvPr/>
        </p:nvGrpSpPr>
        <p:grpSpPr>
          <a:xfrm>
            <a:off x="10463003" y="2682280"/>
            <a:ext cx="659435" cy="780815"/>
            <a:chOff x="10463003" y="2682280"/>
            <a:chExt cx="659435" cy="780815"/>
          </a:xfrm>
        </p:grpSpPr>
        <p:sp>
          <p:nvSpPr>
            <p:cNvPr id="128" name="橢圓 127"/>
            <p:cNvSpPr/>
            <p:nvPr/>
          </p:nvSpPr>
          <p:spPr>
            <a:xfrm>
              <a:off x="10613660" y="272124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746021" y="2682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10878382" y="274704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橢圓 130"/>
            <p:cNvSpPr/>
            <p:nvPr/>
          </p:nvSpPr>
          <p:spPr>
            <a:xfrm>
              <a:off x="10898421" y="2834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橢圓 131"/>
            <p:cNvSpPr/>
            <p:nvPr/>
          </p:nvSpPr>
          <p:spPr>
            <a:xfrm>
              <a:off x="10889159" y="3036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10712370" y="2798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10793736" y="3046362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10864597" y="2956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11034192" y="3170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10597019" y="3108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橢圓 137"/>
            <p:cNvSpPr/>
            <p:nvPr/>
          </p:nvSpPr>
          <p:spPr>
            <a:xfrm>
              <a:off x="10796875" y="285546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橢圓 138"/>
            <p:cNvSpPr/>
            <p:nvPr/>
          </p:nvSpPr>
          <p:spPr>
            <a:xfrm>
              <a:off x="10946298" y="339109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11050438" y="2884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10784370" y="3206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463003" y="2754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4789662" y="2128298"/>
            <a:ext cx="7569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10293500" y="5923471"/>
            <a:ext cx="69121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39275" y="1026507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/>
              <p:cNvSpPr/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082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字方塊 146"/>
          <p:cNvSpPr txBox="1"/>
          <p:nvPr/>
        </p:nvSpPr>
        <p:spPr>
          <a:xfrm>
            <a:off x="244117" y="1926991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42698" y="2461931"/>
            <a:ext cx="43431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239274" y="3311615"/>
            <a:ext cx="40575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 GMM parameters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矩形 149"/>
              <p:cNvSpPr/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+mn-ea"/>
                  </a:rPr>
                  <a:t>Obtain 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  <a:blipFill rotWithShape="0">
                <a:blip r:embed="rId13"/>
                <a:stretch>
                  <a:fillRect l="-2507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/>
          <p:cNvSpPr txBox="1"/>
          <p:nvPr/>
        </p:nvSpPr>
        <p:spPr>
          <a:xfrm>
            <a:off x="287866" y="4382470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39274" y="4882025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矩形 152"/>
              <p:cNvSpPr/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d>
                      <m:dPr>
                        <m:ctrlPr>
                          <a:rPr kumimoji="1" lang="en-US" altLang="zh-CN" b="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kumimoji="1" lang="en-US" altLang="zh-CN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𝑘</m:t>
                        </m:r>
                      </m:e>
                      <m:e>
                        <m:r>
                          <a:rPr kumimoji="1" lang="en-US" altLang="zh-CN" b="1" i="1" kern="0" smtClea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latin typeface="+mn-ea"/>
                  </a:rPr>
                  <a:t>for testing data</a:t>
                </a:r>
                <a:endParaRPr lang="zh-TW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546" t="-10000" r="-51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/>
          <p:cNvSpPr txBox="1"/>
          <p:nvPr/>
        </p:nvSpPr>
        <p:spPr>
          <a:xfrm>
            <a:off x="239274" y="5814303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emotion distribution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154"/>
              <p:cNvSpPr txBox="1"/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0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0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blipFill rotWithShape="0">
                <a:blip r:embed="rId15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線接點 164"/>
          <p:cNvCxnSpPr/>
          <p:nvPr/>
        </p:nvCxnSpPr>
        <p:spPr>
          <a:xfrm flipH="1">
            <a:off x="10032271" y="1748659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H="1">
            <a:off x="12045593" y="1736745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/>
          <p:cNvSpPr txBox="1"/>
          <p:nvPr/>
        </p:nvSpPr>
        <p:spPr>
          <a:xfrm>
            <a:off x="7221422" y="1861417"/>
            <a:ext cx="57099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230796" y="6294149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  <p:bldP spid="34" grpId="0" animBg="1"/>
      <p:bldP spid="11" grpId="0"/>
      <p:bldP spid="12" grpId="0" animBg="1"/>
      <p:bldP spid="46" grpId="0"/>
      <p:bldP spid="47" grpId="0"/>
      <p:bldP spid="48" grpId="0"/>
      <p:bldP spid="6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91" grpId="0" animBg="1"/>
      <p:bldP spid="93" grpId="0" animBg="1"/>
      <p:bldP spid="12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8" grpId="0"/>
      <p:bldP spid="1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234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2099" y="1376151"/>
            <a:ext cx="1033433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priors</a:t>
            </a:r>
            <a:endParaRPr kumimoji="1" lang="zh-TW" altLang="en-US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線箭頭接點 26"/>
          <p:cNvCxnSpPr/>
          <p:nvPr/>
        </p:nvCxnSpPr>
        <p:spPr>
          <a:xfrm flipV="1">
            <a:off x="4585292" y="2853951"/>
            <a:ext cx="1747949" cy="4286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333241" y="2449225"/>
            <a:ext cx="1811714" cy="80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9631" y="4822492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31353" y="4885809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0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0" y="2261610"/>
            <a:ext cx="5963096" cy="2830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92809" y="5508941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  <a:blipFill rotWithShape="0">
                <a:blip r:embed="rId8"/>
                <a:stretch>
                  <a:fillRect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53376" y="5512393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246" y="60831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45300" y="60929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9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34">
        <p:fade/>
      </p:transition>
    </mc:Choice>
    <mc:Fallback>
      <p:transition spd="med" advTm="56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47" grpId="0"/>
      <p:bldP spid="14" grpId="0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5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6">
        <p:fade/>
      </p:transition>
    </mc:Choice>
    <mc:Fallback xmlns="">
      <p:transition spd="med" advTm="52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077" y="5455078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1455" y="6118248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34248" y="4770833"/>
            <a:ext cx="234230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34248" y="5126025"/>
            <a:ext cx="35221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4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00">
        <p:fade/>
      </p:transition>
    </mc:Choice>
    <mc:Fallback xmlns="">
      <p:transition spd="med" advTm="13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34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08331" y="1088292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589713"/>
            <a:ext cx="6530973" cy="45571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62719" y="3602070"/>
            <a:ext cx="392928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9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4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2032" y="1604304"/>
            <a:ext cx="601478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Convolutional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Neural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Network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(CNN)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2032" y="3000170"/>
            <a:ext cx="34323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(RF)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2032" y="3698103"/>
            <a:ext cx="491031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Multinomial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(NB)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032" y="4416940"/>
            <a:ext cx="52533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Latent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Dirichlet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Allocation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(LDA)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032" y="2302237"/>
            <a:ext cx="383470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(EC)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573" y="5135777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右中括弧 2"/>
          <p:cNvSpPr/>
          <p:nvPr/>
        </p:nvSpPr>
        <p:spPr>
          <a:xfrm>
            <a:off x="6129867" y="3326523"/>
            <a:ext cx="212529" cy="2176809"/>
          </a:xfrm>
          <a:prstGeom prst="rightBracke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49141" y="3718501"/>
            <a:ext cx="31325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Bag-of-Word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BoW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9186" y="4270567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(TF-IDF)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76820" y="1604304"/>
            <a:ext cx="160973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word2vec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76820" y="2263570"/>
            <a:ext cx="27382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patterns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786063" y="2874701"/>
            <a:ext cx="37106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786063" y="5708241"/>
            <a:ext cx="1708048" cy="111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37">
        <p:fade/>
      </p:transition>
    </mc:Choice>
    <mc:Fallback xmlns="">
      <p:transition spd="med" advTm="31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90818" y="98099"/>
            <a:ext cx="38879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760977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2" descr="https://s-media-cache-ak0.pinimg.com/736x/75/1c/2c/751c2ce6d4d7ae60062dd8a8b0e2af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42" y="2753549"/>
            <a:ext cx="1940522" cy="19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62" y="3050874"/>
            <a:ext cx="666345" cy="6663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2678" y="3729644"/>
            <a:ext cx="1596912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NOTHING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endParaRPr kumimoji="1" lang="zh-CN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alone!!!!!!!!!!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1965309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3172" y="2954009"/>
            <a:ext cx="122020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38588" y="3384046"/>
            <a:ext cx="98937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81254" y="4239841"/>
            <a:ext cx="70403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!!!!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46359" y="3814083"/>
            <a:ext cx="504754" cy="425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>
            <a:off x="3784148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6716686" y="3575109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535334" y="2323161"/>
            <a:ext cx="19111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0.143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70117" y="1869610"/>
            <a:ext cx="12987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0.033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43421" y="2762171"/>
            <a:ext cx="168187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0.136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5334" y="3269810"/>
            <a:ext cx="192873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0.044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43421" y="3717219"/>
            <a:ext cx="146706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58098" y="4236275"/>
            <a:ext cx="189346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0.457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64990" y="4723804"/>
            <a:ext cx="24016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0.070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558098" y="5197717"/>
            <a:ext cx="157447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0.069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753" y="6370695"/>
            <a:ext cx="3165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0070C0"/>
                </a:solidFill>
              </a:rPr>
              <a:t>[</a:t>
            </a:r>
            <a:r>
              <a:rPr lang="en-US" altLang="zh-TW" i="1">
                <a:solidFill>
                  <a:srgbClr val="0070C0"/>
                </a:solidFill>
              </a:rPr>
              <a:t>Argueta, Carlos </a:t>
            </a:r>
            <a:r>
              <a:rPr lang="en-US" altLang="zh-CN" i="1">
                <a:solidFill>
                  <a:srgbClr val="0070C0"/>
                </a:solidFill>
              </a:rPr>
              <a:t>etc.,</a:t>
            </a:r>
            <a:r>
              <a:rPr lang="zh-CN" altLang="en-US" i="1" dirty="0">
                <a:solidFill>
                  <a:srgbClr val="0070C0"/>
                </a:solidFill>
              </a:rPr>
              <a:t> </a:t>
            </a:r>
            <a:r>
              <a:rPr lang="en-US" altLang="zh-TW" i="1" dirty="0">
                <a:solidFill>
                  <a:srgbClr val="0070C0"/>
                </a:solidFill>
              </a:rPr>
              <a:t>2015</a:t>
            </a:r>
            <a:r>
              <a:rPr lang="en-US" altLang="zh-CN" i="1" dirty="0">
                <a:solidFill>
                  <a:srgbClr val="0070C0"/>
                </a:solidFill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4527779" y="6069872"/>
            <a:ext cx="300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score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38">
        <p:fade/>
      </p:transition>
    </mc:Choice>
    <mc:Fallback>
      <p:transition spd="med" advTm="277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50669" y="19720"/>
            <a:ext cx="250704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K-means/LDA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blipFill rotWithShape="0"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1378043" y="3379046"/>
            <a:ext cx="6191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</a:t>
            </a:r>
            <a:r>
              <a:rPr kumimoji="1" lang="en-US" altLang="zh-CN" sz="20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center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45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44">
        <p:fade/>
      </p:transition>
    </mc:Choice>
    <mc:Fallback>
      <p:transition spd="med" advTm="158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679705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Expectation-Maximization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(EM)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Algorithm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348162" y="218876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9" y="1994971"/>
            <a:ext cx="5941641" cy="42364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2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49">
        <p:fade/>
      </p:transition>
    </mc:Choice>
    <mc:Fallback xmlns="">
      <p:transition spd="med" advTm="170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748115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41792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3087739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2699" y="566734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4977" y="3708124"/>
            <a:ext cx="44646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Processing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4977" y="4200567"/>
            <a:ext cx="4073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4977" y="4645288"/>
            <a:ext cx="26997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4977" y="5137731"/>
            <a:ext cx="31550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3">
        <p:fade/>
      </p:transition>
    </mc:Choice>
    <mc:Fallback xmlns="">
      <p:transition spd="med" advTm="73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517962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typical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0625" y="1952052"/>
            <a:ext cx="1049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Daniel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Preotiuc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-Pietro, </a:t>
            </a:r>
            <a:r>
              <a:rPr lang="en-US" altLang="zh-CN" i="1">
                <a:solidFill>
                  <a:srgbClr val="0070C0"/>
                </a:solidFill>
                <a:latin typeface="Arial" charset="0"/>
              </a:rPr>
              <a:t>etc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. Modelling valence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and arousal in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facebook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 posts. In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Proceedings of NAACL-HLT, pages 9–15, 2016.</a:t>
            </a:r>
            <a:endParaRPr lang="en-US" altLang="zh-TW" b="0" i="1">
              <a:solidFill>
                <a:srgbClr val="0070C0"/>
              </a:solidFill>
              <a:effectLst/>
              <a:latin typeface="Arial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0625" y="2712006"/>
            <a:ext cx="6250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professional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Inner-annotator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agreement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Kappa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𝜅</m:t>
                    </m:r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=0.93</m:t>
                    </m:r>
                  </m:oMath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blipFill>
                <a:blip r:embed="rId3"/>
                <a:stretch>
                  <a:fillRect l="-111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92699" y="3936303"/>
            <a:ext cx="30299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0624" y="4627250"/>
            <a:ext cx="9272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80624" y="5270493"/>
            <a:ext cx="2390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Eight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226873" y="5810640"/>
            <a:ext cx="7574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09">
        <p:fade/>
      </p:transition>
    </mc:Choice>
    <mc:Fallback xmlns="">
      <p:transition spd="med" advTm="489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1063303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8819" y="1963603"/>
            <a:ext cx="7839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Slider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independently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2843070"/>
            <a:ext cx="4819650" cy="9810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4046247"/>
            <a:ext cx="4819650" cy="981075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7985294" y="3099496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5294" y="3616247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985294" y="4108690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4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17">
        <p:fade/>
      </p:transition>
    </mc:Choice>
    <mc:Fallback>
      <p:transition spd="med" advTm="176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99758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conducted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Amazon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Mechanical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(AMT)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3051724"/>
            <a:ext cx="530246" cy="687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2" y="3647906"/>
            <a:ext cx="555026" cy="71979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24754" y="4307753"/>
            <a:ext cx="664797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4900984"/>
            <a:ext cx="530246" cy="687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158138"/>
            <a:ext cx="448836" cy="4488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786456"/>
            <a:ext cx="448836" cy="44883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89076" y="4359757"/>
            <a:ext cx="664797" cy="3424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4767810"/>
            <a:ext cx="448836" cy="448836"/>
          </a:xfrm>
          <a:prstGeom prst="rect">
            <a:avLst/>
          </a:prstGeom>
        </p:spPr>
      </p:pic>
      <p:cxnSp>
        <p:nvCxnSpPr>
          <p:cNvPr id="17" name="直線接點 16"/>
          <p:cNvCxnSpPr>
            <a:stCxn id="9" idx="3"/>
            <a:endCxn id="12" idx="1"/>
          </p:cNvCxnSpPr>
          <p:nvPr/>
        </p:nvCxnSpPr>
        <p:spPr>
          <a:xfrm flipV="1">
            <a:off x="4981848" y="3382556"/>
            <a:ext cx="1051808" cy="62525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9" idx="3"/>
            <a:endCxn id="13" idx="1"/>
          </p:cNvCxnSpPr>
          <p:nvPr/>
        </p:nvCxnSpPr>
        <p:spPr>
          <a:xfrm>
            <a:off x="4981848" y="4007806"/>
            <a:ext cx="1051808" cy="306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5" idx="1"/>
          </p:cNvCxnSpPr>
          <p:nvPr/>
        </p:nvCxnSpPr>
        <p:spPr>
          <a:xfrm>
            <a:off x="4981848" y="4007806"/>
            <a:ext cx="1051808" cy="984422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8889" r="9035" b="4926"/>
          <a:stretch/>
        </p:blipFill>
        <p:spPr>
          <a:xfrm>
            <a:off x="8098888" y="3057249"/>
            <a:ext cx="1857558" cy="1904531"/>
          </a:xfrm>
          <a:prstGeom prst="rect">
            <a:avLst/>
          </a:prstGeom>
        </p:spPr>
      </p:pic>
      <p:cxnSp>
        <p:nvCxnSpPr>
          <p:cNvPr id="26" name="直線接點 25"/>
          <p:cNvCxnSpPr>
            <a:stCxn id="12" idx="3"/>
            <a:endCxn id="25" idx="1"/>
          </p:cNvCxnSpPr>
          <p:nvPr/>
        </p:nvCxnSpPr>
        <p:spPr>
          <a:xfrm>
            <a:off x="6482492" y="3382556"/>
            <a:ext cx="1616396" cy="6269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3" idx="3"/>
            <a:endCxn id="25" idx="1"/>
          </p:cNvCxnSpPr>
          <p:nvPr/>
        </p:nvCxnSpPr>
        <p:spPr>
          <a:xfrm flipV="1">
            <a:off x="6482492" y="4009515"/>
            <a:ext cx="1616396" cy="13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5" idx="3"/>
            <a:endCxn id="25" idx="1"/>
          </p:cNvCxnSpPr>
          <p:nvPr/>
        </p:nvCxnSpPr>
        <p:spPr>
          <a:xfrm flipV="1">
            <a:off x="6482492" y="4009515"/>
            <a:ext cx="1616396" cy="9827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91328" y="1886962"/>
            <a:ext cx="7430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099794" y="5617478"/>
            <a:ext cx="125707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6635" y="5617478"/>
            <a:ext cx="181171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3489631"/>
            <a:ext cx="2983947" cy="60740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4322419"/>
            <a:ext cx="2983947" cy="60740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28419" y="3226098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128419" y="3742849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128419" y="4235292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8">
        <p:fade/>
      </p:transition>
    </mc:Choice>
    <mc:Fallback xmlns="">
      <p:transition spd="med" advTm="108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324675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2" y="1587499"/>
            <a:ext cx="6273800" cy="21463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17" y="2692750"/>
            <a:ext cx="828000" cy="828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50" y="1735833"/>
            <a:ext cx="828000" cy="828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3106750"/>
            <a:ext cx="828000" cy="828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2197100"/>
            <a:ext cx="828000" cy="828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1278465"/>
            <a:ext cx="828518" cy="828518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7413556" y="2368784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507068" y="2107666"/>
            <a:ext cx="397866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b="1" kern="0">
                <a:latin typeface="Apple Color Emoji" charset="-128"/>
                <a:ea typeface="Apple Color Emoji" charset="-128"/>
                <a:cs typeface="Apple Color Emoji" charset="-128"/>
                <a:sym typeface="+mn-lt"/>
              </a:rPr>
              <a:t>?</a:t>
            </a:r>
            <a:endParaRPr kumimoji="1" lang="zh-TW" altLang="en-US" sz="3600" b="1" kern="0">
              <a:latin typeface="Apple Color Emoji" charset="-128"/>
              <a:ea typeface="Apple Color Emoji" charset="-128"/>
              <a:cs typeface="Apple Color Emoji" charset="-128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65232" y="5221647"/>
            <a:ext cx="966642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Basically,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41">
        <p:fade/>
      </p:transition>
    </mc:Choice>
    <mc:Fallback xmlns="">
      <p:transition spd="med" advTm="25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30668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684" r="8494" b="5311"/>
          <a:stretch/>
        </p:blipFill>
        <p:spPr>
          <a:xfrm>
            <a:off x="754371" y="1921789"/>
            <a:ext cx="2531270" cy="26197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233" r="8494" b="5310"/>
          <a:stretch/>
        </p:blipFill>
        <p:spPr>
          <a:xfrm>
            <a:off x="3347633" y="1921789"/>
            <a:ext cx="2526224" cy="26280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7458" r="8720" b="5085"/>
          <a:stretch/>
        </p:blipFill>
        <p:spPr>
          <a:xfrm>
            <a:off x="5935849" y="1921789"/>
            <a:ext cx="2536427" cy="263162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7233" r="7815" b="5084"/>
          <a:stretch/>
        </p:blipFill>
        <p:spPr>
          <a:xfrm>
            <a:off x="8534268" y="1921789"/>
            <a:ext cx="2538707" cy="26197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855844" y="2151400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562429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8052025" y="207851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11"/>
          <p:cNvSpPr/>
          <p:nvPr/>
        </p:nvSpPr>
        <p:spPr>
          <a:xfrm rot="349440">
            <a:off x="7482182" y="3324218"/>
            <a:ext cx="344556" cy="71769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741138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kumimoji="1" lang="bg-BG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TW" altLang="en-US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</m:acc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pair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kern="0" smtClea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outlier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if: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blipFill>
                <a:blip r:embed="rId11"/>
                <a:stretch>
                  <a:fillRect l="-150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solidFill>
                            <a:srgbClr val="0070C0"/>
                          </a:solidFill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&gt;2</m:t>
                      </m:r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2000" ker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7">
        <p:fade/>
      </p:transition>
    </mc:Choice>
    <mc:Fallback xmlns="">
      <p:transition spd="med" advTm="126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18818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Possible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Emotion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Extraction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603883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2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200" b="0" i="1" kern="0" baseline="-2500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𝑡</m:t>
                      </m:r>
                      <m:r>
                        <a:rPr kumimoji="1" lang="en-US" altLang="zh-CN" sz="22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913"/>
              </p:ext>
            </p:extLst>
          </p:nvPr>
        </p:nvGraphicFramePr>
        <p:xfrm>
          <a:off x="492699" y="2099047"/>
          <a:ext cx="8054976" cy="394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202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Features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|K|</a:t>
                      </a:r>
                      <a:endParaRPr lang="zh-TW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202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Patterns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Random Forest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Word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Embedding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Naïve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Byes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02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LDA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14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K-means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blipFill rotWithShape="0"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5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79">
        <p:fade/>
      </p:transition>
    </mc:Choice>
    <mc:Fallback xmlns="">
      <p:transition spd="med" advTm="328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41" y="895581"/>
            <a:ext cx="6404460" cy="5791200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5400000">
            <a:off x="11165457" y="3084542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 rot="5400000">
            <a:off x="10374479" y="2614913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6397735" y="4530836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7480191" y="1403481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6752616" y="2181692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8263307" y="1100512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624651" y="298888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339776" y="3062496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0484325" y="2139623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341145" y="1690394"/>
            <a:ext cx="15786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583188" y="2756460"/>
            <a:ext cx="6356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28207" y="2331137"/>
            <a:ext cx="10396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56642" y="786001"/>
            <a:ext cx="72124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82901" y="1060152"/>
            <a:ext cx="88249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845717" y="2099569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69483" y="4574253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80">
        <p:fade/>
      </p:transition>
    </mc:Choice>
    <mc:Fallback xmlns="">
      <p:transition spd="med" advTm="491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24"/>
            <a:ext cx="7337969" cy="587586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608902" y="861524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Nearly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08902" y="2012992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dim.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8902" y="3164460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下箭號 1"/>
          <p:cNvSpPr/>
          <p:nvPr/>
        </p:nvSpPr>
        <p:spPr>
          <a:xfrm rot="8852568">
            <a:off x="3016254" y="2303063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向下箭號 9"/>
          <p:cNvSpPr/>
          <p:nvPr/>
        </p:nvSpPr>
        <p:spPr>
          <a:xfrm rot="1932837">
            <a:off x="5445093" y="1529526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向下箭號 10"/>
          <p:cNvSpPr/>
          <p:nvPr/>
        </p:nvSpPr>
        <p:spPr>
          <a:xfrm rot="8852568">
            <a:off x="2681539" y="5530357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39404" y="5772925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02030" y="2530744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71723" y="1221410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79">
        <p:fade/>
      </p:transition>
    </mc:Choice>
    <mc:Fallback xmlns="">
      <p:transition spd="med" advTm="53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658"/>
            <a:ext cx="7425148" cy="59456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17441" y="82765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17441" y="1941755"/>
            <a:ext cx="44745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17441" y="283402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coverage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717441" y="4012293"/>
            <a:ext cx="44745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necessary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47">
        <p:fade/>
      </p:transition>
    </mc:Choice>
    <mc:Fallback xmlns="">
      <p:transition spd="med" advTm="300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6165" r="8496"/>
          <a:stretch/>
        </p:blipFill>
        <p:spPr>
          <a:xfrm>
            <a:off x="193551" y="3877808"/>
            <a:ext cx="3540249" cy="29298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6223" r="7894"/>
          <a:stretch/>
        </p:blipFill>
        <p:spPr>
          <a:xfrm>
            <a:off x="7625986" y="973574"/>
            <a:ext cx="3372214" cy="29042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5924" r="8246"/>
          <a:stretch/>
        </p:blipFill>
        <p:spPr>
          <a:xfrm>
            <a:off x="3904887" y="977899"/>
            <a:ext cx="3550013" cy="28999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342251" y="311686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6398" r="8072"/>
          <a:stretch/>
        </p:blipFill>
        <p:spPr>
          <a:xfrm>
            <a:off x="193551" y="977899"/>
            <a:ext cx="3540250" cy="28773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795449" y="3121186"/>
            <a:ext cx="193835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35546" y="3121187"/>
            <a:ext cx="161935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RandomForest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21609" y="608784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3904887" y="4174356"/>
          <a:ext cx="812800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0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4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Emotions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right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positions;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low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arousal;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joy</a:t>
                      </a:r>
                      <a:r>
                        <a:rPr lang="en-US" altLang="zh-CN" baseline="0"/>
                        <a:t>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anticipation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and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are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largely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overlapped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/>
                        <a:t>RandomForest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overlapped;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direction;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fear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Overlapped,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emotions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in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wrong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positons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NB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en-US" altLang="zh-CN"/>
                        <a:t>’s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are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opposite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to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EC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61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6398" r="8422"/>
          <a:stretch/>
        </p:blipFill>
        <p:spPr>
          <a:xfrm>
            <a:off x="352999" y="1727200"/>
            <a:ext cx="3733800" cy="30472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6161" r="8246"/>
          <a:stretch/>
        </p:blipFill>
        <p:spPr>
          <a:xfrm>
            <a:off x="4168556" y="1727200"/>
            <a:ext cx="3739762" cy="304721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47810" y="3972086"/>
            <a:ext cx="114005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Kmeans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59410" y="3969072"/>
            <a:ext cx="77296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48917" y="494555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116785" y="496286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161" r="8246"/>
          <a:stretch/>
        </p:blipFill>
        <p:spPr>
          <a:xfrm>
            <a:off x="7989008" y="1735329"/>
            <a:ext cx="3714436" cy="303908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117285" y="4945550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59202" y="5541808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K12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other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8241" y="5591340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90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699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2699" y="1173799"/>
            <a:ext cx="582403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32733" y="1905178"/>
            <a:ext cx="8122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greater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𝐴𝐸𝑚𝑜𝐷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≠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1604" y="3780679"/>
            <a:ext cx="3796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81604" y="4492805"/>
            <a:ext cx="30299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LDA8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74449"/>
              </p:ext>
            </p:extLst>
          </p:nvPr>
        </p:nvGraphicFramePr>
        <p:xfrm>
          <a:off x="1303282" y="3412043"/>
          <a:ext cx="6789573" cy="314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8381605" y="5204931"/>
            <a:ext cx="3796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99">
        <p:fade/>
      </p:transition>
    </mc:Choice>
    <mc:Fallback xmlns="">
      <p:transition spd="med" advTm="319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40" y="997179"/>
            <a:ext cx="6404460" cy="579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橢圓 20"/>
          <p:cNvSpPr/>
          <p:nvPr/>
        </p:nvSpPr>
        <p:spPr>
          <a:xfrm rot="5400000">
            <a:off x="11216256" y="3186140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10425278" y="2716511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6448534" y="4632434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7530990" y="1505079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6803415" y="2283290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 rot="5400000">
            <a:off x="8314106" y="1202110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675450" y="30904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90575" y="3164094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0535124" y="224122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314917" y="2305906"/>
            <a:ext cx="13442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573398"/>
            <a:ext cx="517150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Makes the number of testing data as the same as that of training data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">
        <p:fade/>
      </p:transition>
    </mc:Choice>
    <mc:Fallback xmlns="">
      <p:transition spd="med" advTm="6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415" r="8699" b="6093"/>
          <a:stretch/>
        </p:blipFill>
        <p:spPr>
          <a:xfrm>
            <a:off x="3032387" y="1677827"/>
            <a:ext cx="2913911" cy="246191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415" r="8592" b="6093"/>
          <a:stretch/>
        </p:blipFill>
        <p:spPr>
          <a:xfrm>
            <a:off x="113670" y="1677828"/>
            <a:ext cx="2918717" cy="24619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125" y="30163"/>
            <a:ext cx="658971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0746" y="3565569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88985" y="3594225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1" y="981794"/>
            <a:ext cx="33392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Examples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428" r="8276" b="5774"/>
          <a:stretch/>
        </p:blipFill>
        <p:spPr>
          <a:xfrm>
            <a:off x="5946299" y="1677827"/>
            <a:ext cx="2933066" cy="246191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673570" y="3596388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445" r="8552" b="6256"/>
          <a:stretch/>
        </p:blipFill>
        <p:spPr>
          <a:xfrm>
            <a:off x="113670" y="4169887"/>
            <a:ext cx="2918717" cy="245087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0746" y="60497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755" r="8878" b="6197"/>
          <a:stretch/>
        </p:blipFill>
        <p:spPr>
          <a:xfrm>
            <a:off x="3036403" y="4169887"/>
            <a:ext cx="2911449" cy="245087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994555" y="6048972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696" r="8703" b="6007"/>
          <a:stretch/>
        </p:blipFill>
        <p:spPr>
          <a:xfrm>
            <a:off x="5946298" y="4169887"/>
            <a:ext cx="2933067" cy="247666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7673570" y="605830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301344" y="1727822"/>
            <a:ext cx="4649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43814" y="4302985"/>
            <a:ext cx="7800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55100" y="5408218"/>
            <a:ext cx="3031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methods to evaluate the 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055100" y="1939146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hope: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055100" y="2416342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many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055100" y="3639446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1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0">
        <p:fade/>
      </p:transition>
    </mc:Choice>
    <mc:Fallback xmlns="">
      <p:transition spd="med" advTm="91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93663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162167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174423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174423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7923" y="4392035"/>
            <a:ext cx="171393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65154" y="4377424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92720" y="4876100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65154" y="4906623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02741" y="4894057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2720" y="5555457"/>
            <a:ext cx="6952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3709" y="6141662"/>
            <a:ext cx="84641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13709" y="2428719"/>
            <a:ext cx="8464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Shiyang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Microblog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Sequential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Rules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7922" y="2888623"/>
            <a:ext cx="1079440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Maria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Polarity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Spanish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7922" y="3361891"/>
            <a:ext cx="58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Mass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etc.,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1400" i="1" dirty="0">
                <a:solidFill>
                  <a:srgbClr val="000000"/>
                </a:solidFill>
                <a:latin typeface="Lucida Grande" charset="0"/>
              </a:rPr>
              <a:t>Learning word vectors for sentiment analysis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2011</a:t>
            </a:r>
            <a:endParaRPr lang="zh-TW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897922" y="3808944"/>
            <a:ext cx="6655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>
                <a:solidFill>
                  <a:srgbClr val="000000"/>
                </a:solidFill>
                <a:latin typeface="Lucida Grande" charset="0"/>
              </a:rPr>
              <a:t>Yoon,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for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Sentence</a:t>
            </a:r>
            <a:r>
              <a:rPr lang="zh-CN" altLang="en-US" sz="14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Lucida Grande" charset="0"/>
              </a:rPr>
              <a:t>Classification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Lucida Grande" charset="0"/>
              </a:rPr>
              <a:t>2014</a:t>
            </a:r>
            <a:endParaRPr lang="zh-TW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49">
        <p:fade/>
      </p:transition>
    </mc:Choice>
    <mc:Fallback xmlns=""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(1/2)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8675" y="1690351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36493" y="3357305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493" y="3357305"/>
                <a:ext cx="4079301" cy="839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200642" y="2268338"/>
            <a:ext cx="6282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984160" y="3944848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1324" y="4654550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24" y="4654550"/>
                <a:ext cx="2082680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128599" y="4392074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876116" y="3944847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882482" y="4392074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663727" y="4675862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27" y="4675862"/>
                <a:ext cx="208268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8" y="3656303"/>
            <a:ext cx="5347432" cy="2538582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9949517" y="3472975"/>
            <a:ext cx="884738" cy="13199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394287" y="2665931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87" y="2665931"/>
                <a:ext cx="208268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157485" y="3108109"/>
            <a:ext cx="89825" cy="8255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9972836" y="3072865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836" y="3072865"/>
                <a:ext cx="208268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8796577" y="5912610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15038" y="5918887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28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(2/2)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28739" y="2007495"/>
            <a:ext cx="93297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104087" y="2671804"/>
                <a:ext cx="2697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87" y="2671804"/>
                <a:ext cx="2697273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909671" y="1556081"/>
            <a:ext cx="3416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495088" y="4618061"/>
            <a:ext cx="398218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Smaller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ED,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 flipH="1">
            <a:off x="4278884" y="3071915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620446" y="3532560"/>
            <a:ext cx="111921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5170840" y="3071914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5170840" y="3538730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2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016633"/>
            <a:ext cx="507542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cross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8675" y="1613106"/>
            <a:ext cx="3776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(AKL)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8675" y="2105549"/>
            <a:ext cx="4336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971323"/>
              </p:ext>
            </p:extLst>
          </p:nvPr>
        </p:nvGraphicFramePr>
        <p:xfrm>
          <a:off x="498434" y="2734242"/>
          <a:ext cx="5250996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向下箭號 1"/>
          <p:cNvSpPr/>
          <p:nvPr/>
        </p:nvSpPr>
        <p:spPr>
          <a:xfrm>
            <a:off x="1064914" y="3953463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02801"/>
              </p:ext>
            </p:extLst>
          </p:nvPr>
        </p:nvGraphicFramePr>
        <p:xfrm>
          <a:off x="5926449" y="2734241"/>
          <a:ext cx="5156710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向下箭號 15"/>
          <p:cNvSpPr/>
          <p:nvPr/>
        </p:nvSpPr>
        <p:spPr>
          <a:xfrm>
            <a:off x="6525538" y="3608169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t="10417" r="8637" b="5092"/>
          <a:stretch/>
        </p:blipFill>
        <p:spPr>
          <a:xfrm>
            <a:off x="257557" y="1124308"/>
            <a:ext cx="2832100" cy="21705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65164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918" y="272514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5" r="9288" b="5382"/>
          <a:stretch/>
        </p:blipFill>
        <p:spPr>
          <a:xfrm>
            <a:off x="3101997" y="1124308"/>
            <a:ext cx="2832460" cy="216378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80112" y="271063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50866" y="2710633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382"/>
          <a:stretch/>
        </p:blipFill>
        <p:spPr>
          <a:xfrm>
            <a:off x="5934457" y="1124308"/>
            <a:ext cx="2826872" cy="215380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689726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60480" y="2725143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8889" r="8151" b="5731"/>
          <a:stretch/>
        </p:blipFill>
        <p:spPr>
          <a:xfrm>
            <a:off x="257557" y="3495030"/>
            <a:ext cx="2726943" cy="27419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961"/>
          <a:stretch/>
        </p:blipFill>
        <p:spPr>
          <a:xfrm>
            <a:off x="8761329" y="1124308"/>
            <a:ext cx="2832460" cy="21584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9528240" y="2725141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398994" y="272514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90001"/>
              </p:ext>
            </p:extLst>
          </p:nvPr>
        </p:nvGraphicFramePr>
        <p:xfrm>
          <a:off x="3382036" y="3495030"/>
          <a:ext cx="5007985" cy="297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9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505" b="5961"/>
          <a:stretch/>
        </p:blipFill>
        <p:spPr>
          <a:xfrm>
            <a:off x="5934458" y="1673328"/>
            <a:ext cx="2870200" cy="217369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1863" r="9733" b="5672"/>
          <a:stretch/>
        </p:blipFill>
        <p:spPr>
          <a:xfrm>
            <a:off x="3124844" y="1678840"/>
            <a:ext cx="2809614" cy="214101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5" b="5382"/>
          <a:stretch/>
        </p:blipFill>
        <p:spPr>
          <a:xfrm>
            <a:off x="308326" y="1678839"/>
            <a:ext cx="2816517" cy="21538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6783" y="3334048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270571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58995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305894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20653" y="3397525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334048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8656" r="8362" b="6198"/>
          <a:stretch/>
        </p:blipFill>
        <p:spPr>
          <a:xfrm>
            <a:off x="308325" y="3948753"/>
            <a:ext cx="2816517" cy="283207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203938" y="5029126"/>
            <a:ext cx="288482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Consistency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575" r="9506" b="5961"/>
          <a:stretch/>
        </p:blipFill>
        <p:spPr>
          <a:xfrm>
            <a:off x="8804659" y="1673328"/>
            <a:ext cx="2867756" cy="217369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203938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1621" y="330589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8" name="圖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681921"/>
              </p:ext>
            </p:extLst>
          </p:nvPr>
        </p:nvGraphicFramePr>
        <p:xfrm>
          <a:off x="3611482" y="4007435"/>
          <a:ext cx="51931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46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382"/>
          <a:stretch/>
        </p:blipFill>
        <p:spPr>
          <a:xfrm>
            <a:off x="5934458" y="1175066"/>
            <a:ext cx="2831316" cy="216866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382"/>
          <a:stretch/>
        </p:blipFill>
        <p:spPr>
          <a:xfrm>
            <a:off x="3108982" y="1175066"/>
            <a:ext cx="2825476" cy="216821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1624" r="9538" b="6200"/>
          <a:stretch/>
        </p:blipFill>
        <p:spPr>
          <a:xfrm>
            <a:off x="254644" y="1175066"/>
            <a:ext cx="2854338" cy="2150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8586" y="283674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77326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581560" y="2860212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80859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2664" y="2848603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83674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8355" r="8167" b="5604"/>
          <a:stretch/>
        </p:blipFill>
        <p:spPr>
          <a:xfrm>
            <a:off x="232668" y="3456763"/>
            <a:ext cx="3058904" cy="309639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8788797" y="1187766"/>
            <a:ext cx="2826860" cy="215021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313980" y="282476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19652" y="281290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21724"/>
              </p:ext>
            </p:extLst>
          </p:nvPr>
        </p:nvGraphicFramePr>
        <p:xfrm>
          <a:off x="3855959" y="3408162"/>
          <a:ext cx="5112640" cy="3229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9307173" y="4444208"/>
            <a:ext cx="2884827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endParaRPr kumimoji="1" lang="zh-CN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288" b="5672"/>
          <a:stretch/>
        </p:blipFill>
        <p:spPr>
          <a:xfrm>
            <a:off x="5983494" y="1341938"/>
            <a:ext cx="2833574" cy="2142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961"/>
          <a:stretch/>
        </p:blipFill>
        <p:spPr>
          <a:xfrm>
            <a:off x="3098375" y="1316538"/>
            <a:ext cx="2864354" cy="21711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11285" r="9538" b="5960"/>
          <a:stretch/>
        </p:blipFill>
        <p:spPr>
          <a:xfrm>
            <a:off x="244037" y="1316538"/>
            <a:ext cx="2854338" cy="21711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845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17647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579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952970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80153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981124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8403" r="8035" b="5763"/>
          <a:stretch/>
        </p:blipFill>
        <p:spPr>
          <a:xfrm>
            <a:off x="351774" y="3608533"/>
            <a:ext cx="2993530" cy="30008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961"/>
          <a:stretch/>
        </p:blipFill>
        <p:spPr>
          <a:xfrm>
            <a:off x="8837833" y="1341938"/>
            <a:ext cx="2820767" cy="214378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688712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96895" y="298112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5" name="圖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87814"/>
              </p:ext>
            </p:extLst>
          </p:nvPr>
        </p:nvGraphicFramePr>
        <p:xfrm>
          <a:off x="3790201" y="3677686"/>
          <a:ext cx="5047632" cy="289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5983495" y="1360241"/>
            <a:ext cx="2906506" cy="2210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11494" r="9497" b="5462"/>
          <a:stretch/>
        </p:blipFill>
        <p:spPr>
          <a:xfrm>
            <a:off x="3106433" y="1365752"/>
            <a:ext cx="2877061" cy="22077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285" r="9288" b="5671"/>
          <a:stretch/>
        </p:blipFill>
        <p:spPr>
          <a:xfrm>
            <a:off x="265992" y="1365751"/>
            <a:ext cx="2832383" cy="2167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16102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81815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17138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4529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8402" r="8362" b="6389"/>
          <a:stretch/>
        </p:blipFill>
        <p:spPr>
          <a:xfrm>
            <a:off x="265991" y="3618332"/>
            <a:ext cx="2832383" cy="285331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552831" y="4305629"/>
            <a:ext cx="35424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671"/>
          <a:stretch/>
        </p:blipFill>
        <p:spPr>
          <a:xfrm>
            <a:off x="8890000" y="1360241"/>
            <a:ext cx="2898776" cy="22108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461340" y="3040780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5665" y="302519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550206" y="5166285"/>
            <a:ext cx="31381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reveal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low-arousal property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070330"/>
              </p:ext>
            </p:extLst>
          </p:nvPr>
        </p:nvGraphicFramePr>
        <p:xfrm>
          <a:off x="3359013" y="3720077"/>
          <a:ext cx="4733843" cy="288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671"/>
          <a:stretch/>
        </p:blipFill>
        <p:spPr>
          <a:xfrm>
            <a:off x="5983495" y="1410648"/>
            <a:ext cx="2870029" cy="21906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096406" y="1410648"/>
            <a:ext cx="2887089" cy="2209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319" r="9165" b="5637"/>
          <a:stretch/>
        </p:blipFill>
        <p:spPr>
          <a:xfrm>
            <a:off x="226377" y="1410648"/>
            <a:ext cx="2870029" cy="21848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6422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02993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6526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5531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8751" r="8229" b="6041"/>
          <a:stretch/>
        </p:blipFill>
        <p:spPr>
          <a:xfrm>
            <a:off x="227672" y="3677160"/>
            <a:ext cx="3060523" cy="306052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870584" y="4517810"/>
            <a:ext cx="356204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both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53524" y="5397296"/>
            <a:ext cx="313818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364" r="9505" b="5592"/>
          <a:stretch/>
        </p:blipFill>
        <p:spPr>
          <a:xfrm>
            <a:off x="8870584" y="1410648"/>
            <a:ext cx="2870029" cy="220240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474185" y="305249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88510" y="302421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842631"/>
              </p:ext>
            </p:extLst>
          </p:nvPr>
        </p:nvGraphicFramePr>
        <p:xfrm>
          <a:off x="3364012" y="3766089"/>
          <a:ext cx="5277955" cy="28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8870584" y="400336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Vertical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6" b="5672"/>
          <a:stretch/>
        </p:blipFill>
        <p:spPr>
          <a:xfrm>
            <a:off x="6016982" y="1113229"/>
            <a:ext cx="2877048" cy="21924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671"/>
          <a:stretch/>
        </p:blipFill>
        <p:spPr>
          <a:xfrm>
            <a:off x="3114306" y="1113230"/>
            <a:ext cx="2885231" cy="21906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219814" y="1113229"/>
            <a:ext cx="2902675" cy="21808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0734" y="27569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10508" y="272267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02891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42720" y="275800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0053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04378" y="276075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8751" r="8264" b="5833"/>
          <a:stretch/>
        </p:blipFill>
        <p:spPr>
          <a:xfrm>
            <a:off x="219814" y="3676770"/>
            <a:ext cx="2768028" cy="278159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911056" y="1113230"/>
            <a:ext cx="2879639" cy="218084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67101" y="2773583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81426" y="275800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02181"/>
              </p:ext>
            </p:extLst>
          </p:nvPr>
        </p:nvGraphicFramePr>
        <p:xfrm>
          <a:off x="3219728" y="3703339"/>
          <a:ext cx="4873128" cy="2799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8707966" y="3955235"/>
            <a:ext cx="328581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07966" y="4965985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07966" y="565062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3496614"/>
            <a:ext cx="3855463" cy="959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1398905"/>
            <a:ext cx="3855463" cy="9346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2438355"/>
            <a:ext cx="3855463" cy="959505"/>
          </a:xfrm>
          <a:prstGeom prst="rect">
            <a:avLst/>
          </a:prstGeom>
        </p:spPr>
      </p:pic>
      <p:sp>
        <p:nvSpPr>
          <p:cNvPr id="11" name="右大括弧 10"/>
          <p:cNvSpPr/>
          <p:nvPr/>
        </p:nvSpPr>
        <p:spPr>
          <a:xfrm>
            <a:off x="7126980" y="1758402"/>
            <a:ext cx="471487" cy="24434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0" y="1638247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5065" y="2438355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09567" y="2713911"/>
            <a:ext cx="1257075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9" y="2625602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8" y="3683900"/>
            <a:ext cx="585009" cy="58500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065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>
                <a:solidFill>
                  <a:srgbClr val="0070C0"/>
                </a:solidFill>
              </a:rPr>
              <a:t>[</a:t>
            </a:r>
            <a:r>
              <a:rPr lang="en-US" altLang="zh-TW" sz="1400" i="1">
                <a:solidFill>
                  <a:srgbClr val="0070C0"/>
                </a:solidFill>
              </a:rPr>
              <a:t>Argueta, Carlos </a:t>
            </a:r>
            <a:r>
              <a:rPr lang="en-US" altLang="zh-CN" sz="1400" i="1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71">
        <p:fade/>
      </p:transition>
    </mc:Choice>
    <mc:Fallback xmlns="">
      <p:transition spd="med" advTm="375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382"/>
          <a:stretch/>
        </p:blipFill>
        <p:spPr>
          <a:xfrm>
            <a:off x="5964228" y="1066899"/>
            <a:ext cx="2808308" cy="21435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150690" y="1066898"/>
            <a:ext cx="2792500" cy="21371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4" r="9288" b="5092"/>
          <a:stretch/>
        </p:blipFill>
        <p:spPr>
          <a:xfrm>
            <a:off x="321344" y="1066898"/>
            <a:ext cx="2829346" cy="2153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7782" y="2673901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57556" y="2639614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49939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89768" y="2674937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37101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51426" y="2677691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958" r="8263" b="5833"/>
          <a:stretch/>
        </p:blipFill>
        <p:spPr>
          <a:xfrm>
            <a:off x="321344" y="3553557"/>
            <a:ext cx="3104702" cy="31199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722" b="5671"/>
          <a:stretch/>
        </p:blipFill>
        <p:spPr>
          <a:xfrm>
            <a:off x="8793574" y="1066899"/>
            <a:ext cx="2792500" cy="214116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58494" y="2694863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572819" y="267928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799924"/>
              </p:ext>
            </p:extLst>
          </p:nvPr>
        </p:nvGraphicFramePr>
        <p:xfrm>
          <a:off x="3802461" y="3570816"/>
          <a:ext cx="5309268" cy="30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high,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catch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700" y="2330823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783255"/>
            <a:ext cx="886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partly)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92700" y="3235687"/>
            <a:ext cx="505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2699" y="3688119"/>
            <a:ext cx="598430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92699" y="4559551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roles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play?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2699" y="5159715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matter?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538274"/>
              </p:ext>
            </p:extLst>
          </p:nvPr>
        </p:nvGraphicFramePr>
        <p:xfrm>
          <a:off x="492699" y="1409975"/>
          <a:ext cx="4650801" cy="253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49078"/>
              </p:ext>
            </p:extLst>
          </p:nvPr>
        </p:nvGraphicFramePr>
        <p:xfrm>
          <a:off x="492699" y="3937580"/>
          <a:ext cx="4650801" cy="2273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4046427" y="1524032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右箭號 1"/>
          <p:cNvSpPr/>
          <p:nvPr/>
        </p:nvSpPr>
        <p:spPr>
          <a:xfrm rot="5400000">
            <a:off x="2185810" y="2549993"/>
            <a:ext cx="489993" cy="284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07108" y="3233796"/>
            <a:ext cx="5084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detect</a:t>
            </a:r>
            <a:r>
              <a:rPr kumimoji="1" lang="zh-CN" altLang="en-US" sz="2000" kern="0" dirty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surprise,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8711" y="5736425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07107" y="3648471"/>
            <a:ext cx="5713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51333" y="940525"/>
            <a:ext cx="63930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5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4441696" y="1495887"/>
            <a:ext cx="3651160" cy="2743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459041" y="35686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50742" y="356950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180433" y="1477116"/>
            <a:ext cx="3646970" cy="276197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167161" y="3574325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313978" y="3560417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6690" y="1011559"/>
            <a:ext cx="612058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9600" y="4537210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9" name="圖表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099355"/>
              </p:ext>
            </p:extLst>
          </p:nvPr>
        </p:nvGraphicFramePr>
        <p:xfrm>
          <a:off x="274820" y="1495887"/>
          <a:ext cx="40792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609600" y="5057972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72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69250" y="5384021"/>
            <a:ext cx="8611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misclassified,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could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410107"/>
              </p:ext>
            </p:extLst>
          </p:nvPr>
        </p:nvGraphicFramePr>
        <p:xfrm>
          <a:off x="1169250" y="1539283"/>
          <a:ext cx="4502267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005729"/>
              </p:ext>
            </p:extLst>
          </p:nvPr>
        </p:nvGraphicFramePr>
        <p:xfrm>
          <a:off x="6235773" y="1539283"/>
          <a:ext cx="4560564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791571" y="1161361"/>
            <a:ext cx="320953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911288" y="1119335"/>
            <a:ext cx="296267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69250" y="4660938"/>
            <a:ext cx="98356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896673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10996" r="9335" b="5382"/>
          <a:stretch/>
        </p:blipFill>
        <p:spPr>
          <a:xfrm>
            <a:off x="492699" y="1597148"/>
            <a:ext cx="2885501" cy="2217845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116541" y="3260886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723" b="5671"/>
          <a:stretch/>
        </p:blipFill>
        <p:spPr>
          <a:xfrm>
            <a:off x="3378200" y="1597148"/>
            <a:ext cx="2870200" cy="219485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002042" y="326088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4" r="9505" b="5093"/>
          <a:stretch/>
        </p:blipFill>
        <p:spPr>
          <a:xfrm>
            <a:off x="6263700" y="1597148"/>
            <a:ext cx="2857887" cy="219485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872242" y="3260884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11622" r="9552" b="5624"/>
          <a:stretch/>
        </p:blipFill>
        <p:spPr>
          <a:xfrm>
            <a:off x="9133901" y="1597148"/>
            <a:ext cx="2885548" cy="219485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0633736" y="3260884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t="11882" r="9543" b="5942"/>
          <a:stretch/>
        </p:blipFill>
        <p:spPr>
          <a:xfrm>
            <a:off x="492698" y="4022209"/>
            <a:ext cx="2885501" cy="2185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723" b="5382"/>
          <a:stretch/>
        </p:blipFill>
        <p:spPr>
          <a:xfrm>
            <a:off x="3430233" y="4022209"/>
            <a:ext cx="2818167" cy="215506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084413" y="562308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69158" y="5623084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4" r="9506" b="5093"/>
          <a:stretch/>
        </p:blipFill>
        <p:spPr>
          <a:xfrm>
            <a:off x="6300434" y="4022209"/>
            <a:ext cx="2821153" cy="216838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784370" y="562308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671"/>
          <a:stretch/>
        </p:blipFill>
        <p:spPr>
          <a:xfrm>
            <a:off x="9175693" y="4022209"/>
            <a:ext cx="2868129" cy="2187426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0742580" y="562308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75693" y="913656"/>
            <a:ext cx="2816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5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64673"/>
            <a:ext cx="8368145" cy="3340166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 flipH="1">
            <a:off x="2743200" y="1769919"/>
            <a:ext cx="9622" cy="3522517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214199" y="1749227"/>
            <a:ext cx="6492" cy="354320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52578" y="4880015"/>
            <a:ext cx="142859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09211" y="4880014"/>
            <a:ext cx="179568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105152" y="5300850"/>
            <a:ext cx="2523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444060" y="5280673"/>
            <a:ext cx="5291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8718" y="5888447"/>
            <a:ext cx="211307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09211" y="5896518"/>
            <a:ext cx="252184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89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95628" y="142981"/>
            <a:ext cx="37037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7262" b="5634"/>
          <a:stretch/>
        </p:blipFill>
        <p:spPr>
          <a:xfrm>
            <a:off x="49783" y="1711597"/>
            <a:ext cx="2950589" cy="24619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3000372" y="1695450"/>
            <a:ext cx="3007299" cy="247806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278"/>
          <a:stretch/>
        </p:blipFill>
        <p:spPr>
          <a:xfrm>
            <a:off x="6204204" y="1711597"/>
            <a:ext cx="2971801" cy="248115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176005" y="1730838"/>
            <a:ext cx="2930267" cy="246191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r="6377" b="5503"/>
          <a:stretch/>
        </p:blipFill>
        <p:spPr>
          <a:xfrm>
            <a:off x="49784" y="4216378"/>
            <a:ext cx="3079179" cy="25329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6204204" y="4211996"/>
            <a:ext cx="2971801" cy="24488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r="6209" b="5989"/>
          <a:stretch/>
        </p:blipFill>
        <p:spPr>
          <a:xfrm>
            <a:off x="9208020" y="4192755"/>
            <a:ext cx="2866235" cy="23602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6210" b="5634"/>
          <a:stretch/>
        </p:blipFill>
        <p:spPr>
          <a:xfrm>
            <a:off x="3160978" y="4211996"/>
            <a:ext cx="2873807" cy="236806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44174" y="357631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38889" y="3574124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278487" y="358374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116942" y="3574123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3533" y="6167639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22712" y="6026447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800645" y="6045661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641137" y="5972412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2" y="981794"/>
            <a:ext cx="76390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916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21894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60" y="965785"/>
            <a:ext cx="83071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786" b="5989"/>
          <a:stretch/>
        </p:blipFill>
        <p:spPr>
          <a:xfrm>
            <a:off x="149799" y="1724592"/>
            <a:ext cx="2935657" cy="2447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r="7787" b="5278"/>
          <a:stretch/>
        </p:blipFill>
        <p:spPr>
          <a:xfrm>
            <a:off x="3101010" y="1724592"/>
            <a:ext cx="2928937" cy="2453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7722" b="5332"/>
          <a:stretch/>
        </p:blipFill>
        <p:spPr>
          <a:xfrm>
            <a:off x="6172201" y="1740702"/>
            <a:ext cx="2876609" cy="2431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064364" y="1740702"/>
            <a:ext cx="2922164" cy="24551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7215" b="5278"/>
          <a:stretch/>
        </p:blipFill>
        <p:spPr>
          <a:xfrm>
            <a:off x="149799" y="4299954"/>
            <a:ext cx="2935657" cy="24433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524" b="5634"/>
          <a:stretch/>
        </p:blipFill>
        <p:spPr>
          <a:xfrm>
            <a:off x="3101010" y="4299955"/>
            <a:ext cx="2928937" cy="2443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634"/>
          <a:stretch/>
        </p:blipFill>
        <p:spPr>
          <a:xfrm>
            <a:off x="6172201" y="4299954"/>
            <a:ext cx="2937514" cy="244332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7261" b="6345"/>
          <a:stretch/>
        </p:blipFill>
        <p:spPr>
          <a:xfrm>
            <a:off x="9116692" y="4299954"/>
            <a:ext cx="2900362" cy="241696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608" y="3617604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490025" y="3617603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118931" y="3617602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0890287" y="3617601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6103152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583800" y="618316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254058" y="6128403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1146768" y="612840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86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699" y="1929175"/>
            <a:ext cx="82957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interface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579781"/>
            <a:ext cx="5340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idiographic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personalities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2245" y="3062219"/>
            <a:ext cx="568738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feelings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4" y="3747446"/>
            <a:ext cx="9550400" cy="23495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10686" y="6135057"/>
            <a:ext cx="165141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Extroversion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97694" y="6164091"/>
            <a:ext cx="19089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Agreeableness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05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3496614"/>
            <a:ext cx="3855463" cy="959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1398905"/>
            <a:ext cx="3855463" cy="9346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17" y="2438355"/>
            <a:ext cx="3855463" cy="9595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80" y="1638247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5065" y="2438355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9" y="2625602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8" y="3683900"/>
            <a:ext cx="585009" cy="585009"/>
          </a:xfrm>
          <a:prstGeom prst="rect">
            <a:avLst/>
          </a:prstGeom>
        </p:spPr>
      </p:pic>
      <p:sp>
        <p:nvSpPr>
          <p:cNvPr id="19" name="右大括弧 18"/>
          <p:cNvSpPr/>
          <p:nvPr/>
        </p:nvSpPr>
        <p:spPr>
          <a:xfrm>
            <a:off x="7198339" y="1638247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7897075" y="1135422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897075" y="1826527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897075" y="2493656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15270" y="3106873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32619" y="3712615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931431" y="4251815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12551" y="1202155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226839" y="1877972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226839" y="2543127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226839" y="31654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226839" y="432115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37543" y="3733797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413697"/>
            <a:ext cx="316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70C0"/>
                </a:solidFill>
              </a:rPr>
              <a:t>[</a:t>
            </a:r>
            <a:r>
              <a:rPr lang="en-US" altLang="zh-TW" sz="1400" i="1" dirty="0">
                <a:solidFill>
                  <a:srgbClr val="0070C0"/>
                </a:solidFill>
              </a:rPr>
              <a:t>Argueta, Carlos </a:t>
            </a:r>
            <a:r>
              <a:rPr lang="en-US" altLang="zh-CN" sz="1400" i="1" dirty="0">
                <a:solidFill>
                  <a:srgbClr val="0070C0"/>
                </a:solidFill>
              </a:rPr>
              <a:t>etc.,</a:t>
            </a:r>
            <a:r>
              <a:rPr lang="zh-CN" altLang="en-US" sz="1400" i="1" dirty="0">
                <a:solidFill>
                  <a:srgbClr val="0070C0"/>
                </a:solidFill>
              </a:rPr>
              <a:t> </a:t>
            </a:r>
            <a:r>
              <a:rPr lang="en-US" altLang="zh-TW" sz="1400" i="1" dirty="0">
                <a:solidFill>
                  <a:srgbClr val="0070C0"/>
                </a:solidFill>
              </a:rPr>
              <a:t>2015</a:t>
            </a:r>
            <a:r>
              <a:rPr lang="en-US" altLang="zh-CN" sz="1400" i="1" dirty="0">
                <a:solidFill>
                  <a:srgbClr val="0070C0"/>
                </a:solidFill>
              </a:rPr>
              <a:t>]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824817" y="4850728"/>
            <a:ext cx="50610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difficulty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labeling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24816" y="5406630"/>
            <a:ext cx="5953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clear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31600" y="5805739"/>
            <a:ext cx="807585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1/6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70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71">
        <p:fade/>
      </p:transition>
    </mc:Choice>
    <mc:Fallback>
      <p:transition spd="med" advTm="3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173799"/>
            <a:ext cx="102899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proposed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quantifiably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0169" y="1746263"/>
            <a:ext cx="8807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deterministic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0170" y="2253677"/>
            <a:ext cx="9422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strength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available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3367411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Flexible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8" y="5259820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Balance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69" y="3973731"/>
            <a:ext cx="5902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69" y="4472154"/>
            <a:ext cx="2901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0169" y="5881285"/>
            <a:ext cx="105256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700" y="1349425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70" y="1955745"/>
            <a:ext cx="8467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70" y="2892659"/>
            <a:ext cx="1057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individual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10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7461" y="2727434"/>
            <a:ext cx="3373039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Thank</a:t>
            </a:r>
            <a:r>
              <a:rPr kumimoji="1" lang="zh-CN" altLang="en-US" sz="48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you.</a:t>
            </a:r>
            <a:endParaRPr kumimoji="1" lang="zh-TW" altLang="en-US" sz="48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132604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207104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219360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219360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3126" y="3028705"/>
            <a:ext cx="165622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3125" y="3441126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03125" y="3887168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7923" y="4355093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03125" y="4768067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7923" y="5473728"/>
            <a:ext cx="78903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7923" y="6051489"/>
            <a:ext cx="821731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05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49">
        <p:fade/>
      </p:transition>
    </mc:Choice>
    <mc:Fallback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 dirty="0" smtClea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dirty="0" smtClea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214674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7" y="3123251"/>
            <a:ext cx="562691" cy="72974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1631396" y="3245805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97" y="2186544"/>
            <a:ext cx="2884129" cy="26219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590336" y="2186544"/>
            <a:ext cx="243207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00429" y="2713352"/>
            <a:ext cx="3973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pleasantness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referring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90336" y="3586764"/>
            <a:ext cx="2401619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(y-axis):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0429" y="4129077"/>
            <a:ext cx="53862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intensity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provoked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9835" y="5543547"/>
            <a:ext cx="936118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thus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149026" y="4818339"/>
            <a:ext cx="438112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(VA-space)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39441" y="1186185"/>
            <a:ext cx="352532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(based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Model)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2301" y="6428798"/>
            <a:ext cx="1009443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  <a:latin typeface="+mn-lt"/>
              </a:rPr>
              <a:t>Russell James A. A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circumplex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model of </a:t>
            </a:r>
            <a:r>
              <a:rPr lang="en-US" altLang="zh-TW" dirty="0" err="1">
                <a:solidFill>
                  <a:srgbClr val="0070C0"/>
                </a:solidFill>
                <a:latin typeface="+mn-lt"/>
              </a:rPr>
              <a:t>affect.Journal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of Personality and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Social</a:t>
            </a:r>
            <a:r>
              <a:rPr lang="zh-CN" altLang="en-US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Psychology, </a:t>
            </a:r>
            <a:r>
              <a:rPr lang="en-US" altLang="zh-TW" dirty="0">
                <a:solidFill>
                  <a:srgbClr val="0070C0"/>
                </a:solidFill>
                <a:latin typeface="+mn-lt"/>
              </a:rPr>
              <a:t>pages 1161–1178, 1980</a:t>
            </a:r>
          </a:p>
          <a:p>
            <a:pPr marL="0" indent="0">
              <a:buNone/>
            </a:pPr>
            <a:endParaRPr lang="zh-TW" altLang="en-US" dirty="0">
              <a:solidFill>
                <a:srgbClr val="0070C0"/>
              </a:solidFill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21">
        <p:fade/>
      </p:transition>
    </mc:Choice>
    <mc:Fallback xmlns="">
      <p:transition spd="med" advTm="67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7|7.5|23.3|49.8|36.8|20.8|13.4|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7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4.8|7.3|27.7|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3.8|2.8|10.1|10.6|29.6|4.1|1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1.8|7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9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6|1.5|6.5|23.2|1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6|1.5|2.5|8.1|2.3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39.1|13.8|16.1"/>
</p:tagLst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6765</TotalTime>
  <Words>4896</Words>
  <Application>Microsoft Macintosh PowerPoint</Application>
  <PresentationFormat>寬螢幕</PresentationFormat>
  <Paragraphs>996</Paragraphs>
  <Slides>72</Slides>
  <Notes>71</Notes>
  <HiddenSlides>22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5" baseType="lpstr">
      <vt:lpstr>Apple Color Emoji</vt:lpstr>
      <vt:lpstr>Calibri</vt:lpstr>
      <vt:lpstr>Cambria</vt:lpstr>
      <vt:lpstr>Cambria Math</vt:lpstr>
      <vt:lpstr>Century Gothic</vt:lpstr>
      <vt:lpstr>Lucida Grande</vt:lpstr>
      <vt:lpstr>Times New Roman</vt:lpstr>
      <vt:lpstr>Wingdings</vt:lpstr>
      <vt:lpstr>宋体</vt:lpstr>
      <vt:lpstr>微软雅黑</vt:lpstr>
      <vt:lpstr>新細明體</vt:lpstr>
      <vt:lpstr>Arial</vt:lpstr>
      <vt:lpstr>模板页面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Jinping Shi</cp:lastModifiedBy>
  <cp:revision>97</cp:revision>
  <dcterms:modified xsi:type="dcterms:W3CDTF">2017-05-19T07:00:10Z</dcterms:modified>
</cp:coreProperties>
</file>